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71"/>
  </p:notesMasterIdLst>
  <p:handoutMasterIdLst>
    <p:handoutMasterId r:id="rId72"/>
  </p:handoutMasterIdLst>
  <p:sldIdLst>
    <p:sldId id="787" r:id="rId5"/>
    <p:sldId id="695" r:id="rId6"/>
    <p:sldId id="790" r:id="rId7"/>
    <p:sldId id="817" r:id="rId8"/>
    <p:sldId id="731" r:id="rId9"/>
    <p:sldId id="788" r:id="rId10"/>
    <p:sldId id="794" r:id="rId11"/>
    <p:sldId id="795" r:id="rId12"/>
    <p:sldId id="796" r:id="rId13"/>
    <p:sldId id="797" r:id="rId14"/>
    <p:sldId id="819" r:id="rId15"/>
    <p:sldId id="820" r:id="rId16"/>
    <p:sldId id="835" r:id="rId17"/>
    <p:sldId id="841" r:id="rId18"/>
    <p:sldId id="798" r:id="rId19"/>
    <p:sldId id="799" r:id="rId20"/>
    <p:sldId id="792" r:id="rId21"/>
    <p:sldId id="824" r:id="rId22"/>
    <p:sldId id="825" r:id="rId23"/>
    <p:sldId id="826" r:id="rId24"/>
    <p:sldId id="827" r:id="rId25"/>
    <p:sldId id="828" r:id="rId26"/>
    <p:sldId id="829" r:id="rId27"/>
    <p:sldId id="830" r:id="rId28"/>
    <p:sldId id="831" r:id="rId29"/>
    <p:sldId id="818" r:id="rId30"/>
    <p:sldId id="832" r:id="rId31"/>
    <p:sldId id="833" r:id="rId32"/>
    <p:sldId id="834" r:id="rId33"/>
    <p:sldId id="801" r:id="rId34"/>
    <p:sldId id="842" r:id="rId35"/>
    <p:sldId id="843" r:id="rId36"/>
    <p:sldId id="844" r:id="rId37"/>
    <p:sldId id="845" r:id="rId38"/>
    <p:sldId id="846" r:id="rId39"/>
    <p:sldId id="802" r:id="rId40"/>
    <p:sldId id="821" r:id="rId41"/>
    <p:sldId id="822" r:id="rId42"/>
    <p:sldId id="860" r:id="rId43"/>
    <p:sldId id="861" r:id="rId44"/>
    <p:sldId id="806" r:id="rId45"/>
    <p:sldId id="807" r:id="rId46"/>
    <p:sldId id="810" r:id="rId47"/>
    <p:sldId id="811" r:id="rId48"/>
    <p:sldId id="812" r:id="rId49"/>
    <p:sldId id="813" r:id="rId50"/>
    <p:sldId id="814" r:id="rId51"/>
    <p:sldId id="815" r:id="rId52"/>
    <p:sldId id="816" r:id="rId53"/>
    <p:sldId id="770" r:id="rId54"/>
    <p:sldId id="804" r:id="rId55"/>
    <p:sldId id="847" r:id="rId56"/>
    <p:sldId id="848" r:id="rId57"/>
    <p:sldId id="849" r:id="rId58"/>
    <p:sldId id="850" r:id="rId59"/>
    <p:sldId id="851" r:id="rId60"/>
    <p:sldId id="852" r:id="rId61"/>
    <p:sldId id="853" r:id="rId62"/>
    <p:sldId id="854" r:id="rId63"/>
    <p:sldId id="855" r:id="rId64"/>
    <p:sldId id="856" r:id="rId65"/>
    <p:sldId id="857" r:id="rId66"/>
    <p:sldId id="808" r:id="rId67"/>
    <p:sldId id="858" r:id="rId68"/>
    <p:sldId id="859" r:id="rId69"/>
    <p:sldId id="809" r:id="rId70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F14908-3C41-BC40-B6E7-C898B4713BDF}">
          <p14:sldIdLst>
            <p14:sldId id="787"/>
            <p14:sldId id="695"/>
            <p14:sldId id="790"/>
            <p14:sldId id="817"/>
            <p14:sldId id="731"/>
            <p14:sldId id="788"/>
            <p14:sldId id="794"/>
            <p14:sldId id="795"/>
            <p14:sldId id="796"/>
            <p14:sldId id="797"/>
            <p14:sldId id="819"/>
            <p14:sldId id="820"/>
            <p14:sldId id="835"/>
            <p14:sldId id="841"/>
            <p14:sldId id="798"/>
            <p14:sldId id="799"/>
            <p14:sldId id="792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18"/>
            <p14:sldId id="832"/>
            <p14:sldId id="833"/>
            <p14:sldId id="834"/>
            <p14:sldId id="801"/>
            <p14:sldId id="842"/>
            <p14:sldId id="843"/>
            <p14:sldId id="844"/>
            <p14:sldId id="845"/>
            <p14:sldId id="846"/>
            <p14:sldId id="802"/>
            <p14:sldId id="821"/>
            <p14:sldId id="822"/>
            <p14:sldId id="860"/>
            <p14:sldId id="861"/>
            <p14:sldId id="806"/>
            <p14:sldId id="807"/>
            <p14:sldId id="810"/>
            <p14:sldId id="811"/>
            <p14:sldId id="812"/>
            <p14:sldId id="813"/>
            <p14:sldId id="814"/>
            <p14:sldId id="815"/>
            <p14:sldId id="816"/>
            <p14:sldId id="770"/>
            <p14:sldId id="804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08"/>
            <p14:sldId id="858"/>
            <p14:sldId id="859"/>
            <p14:sldId id="8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  <a:srgbClr val="6E6E6E"/>
    <a:srgbClr val="0071C5"/>
    <a:srgbClr val="4A4A4A"/>
    <a:srgbClr val="0C34BD"/>
    <a:srgbClr val="5D1682"/>
    <a:srgbClr val="008564"/>
    <a:srgbClr val="4D4D4D"/>
    <a:srgbClr val="454545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78" autoAdjust="0"/>
    <p:restoredTop sz="91123" autoAdjust="0"/>
  </p:normalViewPr>
  <p:slideViewPr>
    <p:cSldViewPr snapToGrid="0">
      <p:cViewPr varScale="1">
        <p:scale>
          <a:sx n="95" d="100"/>
          <a:sy n="95" d="100"/>
        </p:scale>
        <p:origin x="1016" y="176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098"/>
    </p:cViewPr>
  </p:sorterViewPr>
  <p:notesViewPr>
    <p:cSldViewPr snapToGrid="0">
      <p:cViewPr varScale="1">
        <p:scale>
          <a:sx n="55" d="100"/>
          <a:sy n="55" d="100"/>
        </p:scale>
        <p:origin x="1963" y="1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77DABB-72FD-3B47-B93C-C7E55EDD2D80}" type="doc">
      <dgm:prSet loTypeId="urn:microsoft.com/office/officeart/2005/8/layout/hChevron3" loCatId="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344BBC21-87D0-E444-BDFC-6D592108F4F1}">
      <dgm:prSet phldrT="[Text]"/>
      <dgm:spPr/>
      <dgm:t>
        <a:bodyPr/>
        <a:lstStyle/>
        <a:p>
          <a:r>
            <a:rPr lang="en-US" dirty="0"/>
            <a:t>CO2</a:t>
          </a:r>
        </a:p>
      </dgm:t>
    </dgm:pt>
    <dgm:pt modelId="{47B310E9-AB3F-6F4B-A602-98DAB9628B48}" type="parTrans" cxnId="{4BDEFCEB-0DC1-3D47-AEB0-3EFF1442A09C}">
      <dgm:prSet/>
      <dgm:spPr/>
      <dgm:t>
        <a:bodyPr/>
        <a:lstStyle/>
        <a:p>
          <a:endParaRPr lang="en-US"/>
        </a:p>
      </dgm:t>
    </dgm:pt>
    <dgm:pt modelId="{66AFFE19-08B8-CA4D-82BA-68933D7CC4CE}" type="sibTrans" cxnId="{4BDEFCEB-0DC1-3D47-AEB0-3EFF1442A09C}">
      <dgm:prSet/>
      <dgm:spPr/>
      <dgm:t>
        <a:bodyPr/>
        <a:lstStyle/>
        <a:p>
          <a:endParaRPr lang="en-US"/>
        </a:p>
      </dgm:t>
    </dgm:pt>
    <dgm:pt modelId="{64C858EE-B2A5-B94C-B0B0-8AC2DF8CDB56}">
      <dgm:prSet phldrT="[Text]"/>
      <dgm:spPr/>
      <dgm:t>
        <a:bodyPr/>
        <a:lstStyle/>
        <a:p>
          <a:r>
            <a:rPr lang="en-US" dirty="0"/>
            <a:t>Fossil Fuels</a:t>
          </a:r>
        </a:p>
      </dgm:t>
    </dgm:pt>
    <dgm:pt modelId="{806A19AF-096C-224C-8777-96CB6BE7F89C}" type="parTrans" cxnId="{70A2860C-0D42-2149-A13B-3DEF991E34BB}">
      <dgm:prSet/>
      <dgm:spPr/>
      <dgm:t>
        <a:bodyPr/>
        <a:lstStyle/>
        <a:p>
          <a:endParaRPr lang="en-US"/>
        </a:p>
      </dgm:t>
    </dgm:pt>
    <dgm:pt modelId="{C7E28C9E-3FD3-A245-9F9F-807FE1A878EB}" type="sibTrans" cxnId="{70A2860C-0D42-2149-A13B-3DEF991E34BB}">
      <dgm:prSet/>
      <dgm:spPr/>
      <dgm:t>
        <a:bodyPr/>
        <a:lstStyle/>
        <a:p>
          <a:endParaRPr lang="en-US"/>
        </a:p>
      </dgm:t>
    </dgm:pt>
    <dgm:pt modelId="{F3655DAA-A629-D045-A947-51559761E2F4}">
      <dgm:prSet phldrT="[Text]"/>
      <dgm:spPr/>
      <dgm:t>
        <a:bodyPr/>
        <a:lstStyle/>
        <a:p>
          <a:r>
            <a:rPr lang="en-US" dirty="0"/>
            <a:t>Ozone Layer</a:t>
          </a:r>
        </a:p>
      </dgm:t>
    </dgm:pt>
    <dgm:pt modelId="{629D3B15-FA2E-1742-BEA1-E269DFA4BA63}" type="parTrans" cxnId="{E88338F2-9373-CC4F-B188-10CF22C1130C}">
      <dgm:prSet/>
      <dgm:spPr/>
      <dgm:t>
        <a:bodyPr/>
        <a:lstStyle/>
        <a:p>
          <a:endParaRPr lang="en-US"/>
        </a:p>
      </dgm:t>
    </dgm:pt>
    <dgm:pt modelId="{A266BE82-6C15-734C-8578-AA8AA5D17AB7}" type="sibTrans" cxnId="{E88338F2-9373-CC4F-B188-10CF22C1130C}">
      <dgm:prSet/>
      <dgm:spPr/>
      <dgm:t>
        <a:bodyPr/>
        <a:lstStyle/>
        <a:p>
          <a:endParaRPr lang="en-US"/>
        </a:p>
      </dgm:t>
    </dgm:pt>
    <dgm:pt modelId="{3CF0AC8C-BF07-2944-AEA2-C71B9715BB07}">
      <dgm:prSet phldrT="[Text]"/>
      <dgm:spPr/>
      <dgm:t>
        <a:bodyPr/>
        <a:lstStyle/>
        <a:p>
          <a:r>
            <a:rPr lang="en-US" dirty="0"/>
            <a:t>Population</a:t>
          </a:r>
        </a:p>
      </dgm:t>
    </dgm:pt>
    <dgm:pt modelId="{40B66405-C886-5E4F-8D93-56525F41EF41}" type="parTrans" cxnId="{4795E539-5C58-9A44-BEB7-048C33E7ABD2}">
      <dgm:prSet/>
      <dgm:spPr/>
      <dgm:t>
        <a:bodyPr/>
        <a:lstStyle/>
        <a:p>
          <a:endParaRPr lang="en-US"/>
        </a:p>
      </dgm:t>
    </dgm:pt>
    <dgm:pt modelId="{169D202B-4F34-9D4D-8171-AF76DB7A9B2E}" type="sibTrans" cxnId="{4795E539-5C58-9A44-BEB7-048C33E7ABD2}">
      <dgm:prSet/>
      <dgm:spPr/>
      <dgm:t>
        <a:bodyPr/>
        <a:lstStyle/>
        <a:p>
          <a:endParaRPr lang="en-US"/>
        </a:p>
      </dgm:t>
    </dgm:pt>
    <dgm:pt modelId="{A380F7FB-ABAC-7E49-B85E-72D9B8FEF985}">
      <dgm:prSet phldrT="[Text]"/>
      <dgm:spPr/>
      <dgm:t>
        <a:bodyPr/>
        <a:lstStyle/>
        <a:p>
          <a:r>
            <a:rPr lang="en-US" dirty="0"/>
            <a:t>Sea-Level</a:t>
          </a:r>
        </a:p>
      </dgm:t>
    </dgm:pt>
    <dgm:pt modelId="{2C63194C-AA3B-2E48-BA60-AEC276F10B59}" type="parTrans" cxnId="{2F549D52-2809-CF4D-A0BA-5B57E91D2B2A}">
      <dgm:prSet/>
      <dgm:spPr/>
      <dgm:t>
        <a:bodyPr/>
        <a:lstStyle/>
        <a:p>
          <a:endParaRPr lang="en-US"/>
        </a:p>
      </dgm:t>
    </dgm:pt>
    <dgm:pt modelId="{0C22069A-BD10-BC47-88E3-A18D2AA2AAE0}" type="sibTrans" cxnId="{2F549D52-2809-CF4D-A0BA-5B57E91D2B2A}">
      <dgm:prSet/>
      <dgm:spPr/>
      <dgm:t>
        <a:bodyPr/>
        <a:lstStyle/>
        <a:p>
          <a:endParaRPr lang="en-US"/>
        </a:p>
      </dgm:t>
    </dgm:pt>
    <dgm:pt modelId="{6CF7C6BD-5AA4-A742-82F9-408BF9CE5007}" type="pres">
      <dgm:prSet presAssocID="{6677DABB-72FD-3B47-B93C-C7E55EDD2D80}" presName="Name0" presStyleCnt="0">
        <dgm:presLayoutVars>
          <dgm:dir/>
          <dgm:resizeHandles val="exact"/>
        </dgm:presLayoutVars>
      </dgm:prSet>
      <dgm:spPr/>
    </dgm:pt>
    <dgm:pt modelId="{851B11BF-DFE1-A34D-957A-FC7AEEDFFC74}" type="pres">
      <dgm:prSet presAssocID="{344BBC21-87D0-E444-BDFC-6D592108F4F1}" presName="parTxOnly" presStyleLbl="node1" presStyleIdx="0" presStyleCnt="5">
        <dgm:presLayoutVars>
          <dgm:bulletEnabled val="1"/>
        </dgm:presLayoutVars>
      </dgm:prSet>
      <dgm:spPr/>
    </dgm:pt>
    <dgm:pt modelId="{E5C735B7-85B7-8349-83F1-AD99C3061B80}" type="pres">
      <dgm:prSet presAssocID="{66AFFE19-08B8-CA4D-82BA-68933D7CC4CE}" presName="parSpace" presStyleCnt="0"/>
      <dgm:spPr/>
    </dgm:pt>
    <dgm:pt modelId="{4D55FD77-8B84-B946-8254-66EC8F8BEA2F}" type="pres">
      <dgm:prSet presAssocID="{64C858EE-B2A5-B94C-B0B0-8AC2DF8CDB56}" presName="parTxOnly" presStyleLbl="node1" presStyleIdx="1" presStyleCnt="5">
        <dgm:presLayoutVars>
          <dgm:bulletEnabled val="1"/>
        </dgm:presLayoutVars>
      </dgm:prSet>
      <dgm:spPr/>
    </dgm:pt>
    <dgm:pt modelId="{1624CD4D-BC2B-9648-A51D-AE9949357CF3}" type="pres">
      <dgm:prSet presAssocID="{C7E28C9E-3FD3-A245-9F9F-807FE1A878EB}" presName="parSpace" presStyleCnt="0"/>
      <dgm:spPr/>
    </dgm:pt>
    <dgm:pt modelId="{8728B64F-7A49-F64E-997F-6F10410B54D9}" type="pres">
      <dgm:prSet presAssocID="{F3655DAA-A629-D045-A947-51559761E2F4}" presName="parTxOnly" presStyleLbl="node1" presStyleIdx="2" presStyleCnt="5">
        <dgm:presLayoutVars>
          <dgm:bulletEnabled val="1"/>
        </dgm:presLayoutVars>
      </dgm:prSet>
      <dgm:spPr/>
    </dgm:pt>
    <dgm:pt modelId="{6D637DAC-CC26-B242-BE52-5EE1E8BAF297}" type="pres">
      <dgm:prSet presAssocID="{A266BE82-6C15-734C-8578-AA8AA5D17AB7}" presName="parSpace" presStyleCnt="0"/>
      <dgm:spPr/>
    </dgm:pt>
    <dgm:pt modelId="{1CFB17F5-137D-204B-9FE0-A72BD0B344AA}" type="pres">
      <dgm:prSet presAssocID="{3CF0AC8C-BF07-2944-AEA2-C71B9715BB07}" presName="parTxOnly" presStyleLbl="node1" presStyleIdx="3" presStyleCnt="5">
        <dgm:presLayoutVars>
          <dgm:bulletEnabled val="1"/>
        </dgm:presLayoutVars>
      </dgm:prSet>
      <dgm:spPr/>
    </dgm:pt>
    <dgm:pt modelId="{A7904D4B-19AB-BA45-8419-3D6C299DE40B}" type="pres">
      <dgm:prSet presAssocID="{169D202B-4F34-9D4D-8171-AF76DB7A9B2E}" presName="parSpace" presStyleCnt="0"/>
      <dgm:spPr/>
    </dgm:pt>
    <dgm:pt modelId="{0C9301B8-4970-5D48-B8F4-2ACF030E3DF3}" type="pres">
      <dgm:prSet presAssocID="{A380F7FB-ABAC-7E49-B85E-72D9B8FEF985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0A2860C-0D42-2149-A13B-3DEF991E34BB}" srcId="{6677DABB-72FD-3B47-B93C-C7E55EDD2D80}" destId="{64C858EE-B2A5-B94C-B0B0-8AC2DF8CDB56}" srcOrd="1" destOrd="0" parTransId="{806A19AF-096C-224C-8777-96CB6BE7F89C}" sibTransId="{C7E28C9E-3FD3-A245-9F9F-807FE1A878EB}"/>
    <dgm:cxn modelId="{A5AA8D1B-9C5E-0E4D-9720-911573B6DFA7}" type="presOf" srcId="{3CF0AC8C-BF07-2944-AEA2-C71B9715BB07}" destId="{1CFB17F5-137D-204B-9FE0-A72BD0B344AA}" srcOrd="0" destOrd="0" presId="urn:microsoft.com/office/officeart/2005/8/layout/hChevron3"/>
    <dgm:cxn modelId="{24BD9726-F48B-4140-8452-7A753CD29245}" type="presOf" srcId="{A380F7FB-ABAC-7E49-B85E-72D9B8FEF985}" destId="{0C9301B8-4970-5D48-B8F4-2ACF030E3DF3}" srcOrd="0" destOrd="0" presId="urn:microsoft.com/office/officeart/2005/8/layout/hChevron3"/>
    <dgm:cxn modelId="{52537B39-7894-BC44-BD75-38CE4192ABB9}" type="presOf" srcId="{F3655DAA-A629-D045-A947-51559761E2F4}" destId="{8728B64F-7A49-F64E-997F-6F10410B54D9}" srcOrd="0" destOrd="0" presId="urn:microsoft.com/office/officeart/2005/8/layout/hChevron3"/>
    <dgm:cxn modelId="{4795E539-5C58-9A44-BEB7-048C33E7ABD2}" srcId="{6677DABB-72FD-3B47-B93C-C7E55EDD2D80}" destId="{3CF0AC8C-BF07-2944-AEA2-C71B9715BB07}" srcOrd="3" destOrd="0" parTransId="{40B66405-C886-5E4F-8D93-56525F41EF41}" sibTransId="{169D202B-4F34-9D4D-8171-AF76DB7A9B2E}"/>
    <dgm:cxn modelId="{861C3F46-0F1C-C044-BD80-E08E26721030}" type="presOf" srcId="{64C858EE-B2A5-B94C-B0B0-8AC2DF8CDB56}" destId="{4D55FD77-8B84-B946-8254-66EC8F8BEA2F}" srcOrd="0" destOrd="0" presId="urn:microsoft.com/office/officeart/2005/8/layout/hChevron3"/>
    <dgm:cxn modelId="{2F549D52-2809-CF4D-A0BA-5B57E91D2B2A}" srcId="{6677DABB-72FD-3B47-B93C-C7E55EDD2D80}" destId="{A380F7FB-ABAC-7E49-B85E-72D9B8FEF985}" srcOrd="4" destOrd="0" parTransId="{2C63194C-AA3B-2E48-BA60-AEC276F10B59}" sibTransId="{0C22069A-BD10-BC47-88E3-A18D2AA2AAE0}"/>
    <dgm:cxn modelId="{E1984A81-8DE1-1141-A12F-8AE887524E5A}" type="presOf" srcId="{6677DABB-72FD-3B47-B93C-C7E55EDD2D80}" destId="{6CF7C6BD-5AA4-A742-82F9-408BF9CE5007}" srcOrd="0" destOrd="0" presId="urn:microsoft.com/office/officeart/2005/8/layout/hChevron3"/>
    <dgm:cxn modelId="{7E9F45C5-795E-6440-BCA1-47CB99B7A07A}" type="presOf" srcId="{344BBC21-87D0-E444-BDFC-6D592108F4F1}" destId="{851B11BF-DFE1-A34D-957A-FC7AEEDFFC74}" srcOrd="0" destOrd="0" presId="urn:microsoft.com/office/officeart/2005/8/layout/hChevron3"/>
    <dgm:cxn modelId="{4BDEFCEB-0DC1-3D47-AEB0-3EFF1442A09C}" srcId="{6677DABB-72FD-3B47-B93C-C7E55EDD2D80}" destId="{344BBC21-87D0-E444-BDFC-6D592108F4F1}" srcOrd="0" destOrd="0" parTransId="{47B310E9-AB3F-6F4B-A602-98DAB9628B48}" sibTransId="{66AFFE19-08B8-CA4D-82BA-68933D7CC4CE}"/>
    <dgm:cxn modelId="{E88338F2-9373-CC4F-B188-10CF22C1130C}" srcId="{6677DABB-72FD-3B47-B93C-C7E55EDD2D80}" destId="{F3655DAA-A629-D045-A947-51559761E2F4}" srcOrd="2" destOrd="0" parTransId="{629D3B15-FA2E-1742-BEA1-E269DFA4BA63}" sibTransId="{A266BE82-6C15-734C-8578-AA8AA5D17AB7}"/>
    <dgm:cxn modelId="{BBA37B00-4692-AB4A-94F1-63BAB6215521}" type="presParOf" srcId="{6CF7C6BD-5AA4-A742-82F9-408BF9CE5007}" destId="{851B11BF-DFE1-A34D-957A-FC7AEEDFFC74}" srcOrd="0" destOrd="0" presId="urn:microsoft.com/office/officeart/2005/8/layout/hChevron3"/>
    <dgm:cxn modelId="{644384CB-7E5D-664F-A6E7-B09E63D2CA35}" type="presParOf" srcId="{6CF7C6BD-5AA4-A742-82F9-408BF9CE5007}" destId="{E5C735B7-85B7-8349-83F1-AD99C3061B80}" srcOrd="1" destOrd="0" presId="urn:microsoft.com/office/officeart/2005/8/layout/hChevron3"/>
    <dgm:cxn modelId="{AA1D66AF-F5A7-8841-B4A5-64E60EC9EF3F}" type="presParOf" srcId="{6CF7C6BD-5AA4-A742-82F9-408BF9CE5007}" destId="{4D55FD77-8B84-B946-8254-66EC8F8BEA2F}" srcOrd="2" destOrd="0" presId="urn:microsoft.com/office/officeart/2005/8/layout/hChevron3"/>
    <dgm:cxn modelId="{C69DCBD4-4903-D646-A18D-4F9C2C9C0A8F}" type="presParOf" srcId="{6CF7C6BD-5AA4-A742-82F9-408BF9CE5007}" destId="{1624CD4D-BC2B-9648-A51D-AE9949357CF3}" srcOrd="3" destOrd="0" presId="urn:microsoft.com/office/officeart/2005/8/layout/hChevron3"/>
    <dgm:cxn modelId="{DF105666-68DB-6949-B887-8DE123423F73}" type="presParOf" srcId="{6CF7C6BD-5AA4-A742-82F9-408BF9CE5007}" destId="{8728B64F-7A49-F64E-997F-6F10410B54D9}" srcOrd="4" destOrd="0" presId="urn:microsoft.com/office/officeart/2005/8/layout/hChevron3"/>
    <dgm:cxn modelId="{55E9F69B-F764-DC4A-B771-159D788B5541}" type="presParOf" srcId="{6CF7C6BD-5AA4-A742-82F9-408BF9CE5007}" destId="{6D637DAC-CC26-B242-BE52-5EE1E8BAF297}" srcOrd="5" destOrd="0" presId="urn:microsoft.com/office/officeart/2005/8/layout/hChevron3"/>
    <dgm:cxn modelId="{07CDCD6D-4A49-9740-B3B2-B0C3354865FD}" type="presParOf" srcId="{6CF7C6BD-5AA4-A742-82F9-408BF9CE5007}" destId="{1CFB17F5-137D-204B-9FE0-A72BD0B344AA}" srcOrd="6" destOrd="0" presId="urn:microsoft.com/office/officeart/2005/8/layout/hChevron3"/>
    <dgm:cxn modelId="{3775B45E-9A18-9948-8175-33CF86038E89}" type="presParOf" srcId="{6CF7C6BD-5AA4-A742-82F9-408BF9CE5007}" destId="{A7904D4B-19AB-BA45-8419-3D6C299DE40B}" srcOrd="7" destOrd="0" presId="urn:microsoft.com/office/officeart/2005/8/layout/hChevron3"/>
    <dgm:cxn modelId="{6B6D9D85-4291-6F43-A884-F6EBAC6C2B0F}" type="presParOf" srcId="{6CF7C6BD-5AA4-A742-82F9-408BF9CE5007}" destId="{0C9301B8-4970-5D48-B8F4-2ACF030E3DF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4D9F41-789F-5B49-B0A4-CF0418151F46}" type="doc">
      <dgm:prSet loTypeId="urn:microsoft.com/office/officeart/2005/8/layout/lProcess3" loCatId="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AC9BD296-1792-9741-96E3-2F60544F14DA}">
      <dgm:prSet phldrT="[Text]"/>
      <dgm:spPr/>
      <dgm:t>
        <a:bodyPr/>
        <a:lstStyle/>
        <a:p>
          <a:r>
            <a:rPr lang="en-US" b="1" dirty="0"/>
            <a:t>Clustering</a:t>
          </a:r>
        </a:p>
      </dgm:t>
    </dgm:pt>
    <dgm:pt modelId="{6E9EF3C3-B6CE-DF47-B687-401106EB13DF}" type="parTrans" cxnId="{B6D6F539-A3D5-D745-AF17-2FD0E5E49F3E}">
      <dgm:prSet/>
      <dgm:spPr/>
      <dgm:t>
        <a:bodyPr/>
        <a:lstStyle/>
        <a:p>
          <a:endParaRPr lang="en-US" b="1"/>
        </a:p>
      </dgm:t>
    </dgm:pt>
    <dgm:pt modelId="{1F4C07CE-6637-A341-988F-58EB231511FC}" type="sibTrans" cxnId="{B6D6F539-A3D5-D745-AF17-2FD0E5E49F3E}">
      <dgm:prSet/>
      <dgm:spPr/>
      <dgm:t>
        <a:bodyPr/>
        <a:lstStyle/>
        <a:p>
          <a:endParaRPr lang="en-US" b="1"/>
        </a:p>
      </dgm:t>
    </dgm:pt>
    <dgm:pt modelId="{B2CFE802-DC5F-9740-8825-8AAA319DA32B}">
      <dgm:prSet phldrT="[Text]"/>
      <dgm:spPr/>
      <dgm:t>
        <a:bodyPr/>
        <a:lstStyle/>
        <a:p>
          <a:r>
            <a:rPr lang="en-US" b="1" dirty="0"/>
            <a:t>Classification</a:t>
          </a:r>
        </a:p>
      </dgm:t>
    </dgm:pt>
    <dgm:pt modelId="{2194FF8B-9E3B-994C-AD1C-EB384E0FE24F}" type="parTrans" cxnId="{A16D37A8-2407-C74D-9971-6C6084B7B40C}">
      <dgm:prSet/>
      <dgm:spPr/>
      <dgm:t>
        <a:bodyPr/>
        <a:lstStyle/>
        <a:p>
          <a:endParaRPr lang="en-US" b="1"/>
        </a:p>
      </dgm:t>
    </dgm:pt>
    <dgm:pt modelId="{37D2EAEE-7368-A040-9962-0A8BB259B05E}" type="sibTrans" cxnId="{A16D37A8-2407-C74D-9971-6C6084B7B40C}">
      <dgm:prSet/>
      <dgm:spPr/>
      <dgm:t>
        <a:bodyPr/>
        <a:lstStyle/>
        <a:p>
          <a:endParaRPr lang="en-US" b="1"/>
        </a:p>
      </dgm:t>
    </dgm:pt>
    <dgm:pt modelId="{5F1452DB-944A-5347-8FF1-8B848B9046AA}">
      <dgm:prSet phldrT="[Text]"/>
      <dgm:spPr/>
      <dgm:t>
        <a:bodyPr/>
        <a:lstStyle/>
        <a:p>
          <a:r>
            <a:rPr lang="en-US" b="1" dirty="0"/>
            <a:t>Anomaly Detection</a:t>
          </a:r>
        </a:p>
      </dgm:t>
    </dgm:pt>
    <dgm:pt modelId="{BAC24A90-11C4-CA4A-B793-76A094FF31A6}" type="parTrans" cxnId="{86D700D6-83DF-FF4B-ACE8-7BF247FB94C9}">
      <dgm:prSet/>
      <dgm:spPr/>
      <dgm:t>
        <a:bodyPr/>
        <a:lstStyle/>
        <a:p>
          <a:endParaRPr lang="en-US" b="1"/>
        </a:p>
      </dgm:t>
    </dgm:pt>
    <dgm:pt modelId="{FE9A718B-52DB-9D46-A68A-CCAC150708B2}" type="sibTrans" cxnId="{86D700D6-83DF-FF4B-ACE8-7BF247FB94C9}">
      <dgm:prSet/>
      <dgm:spPr/>
      <dgm:t>
        <a:bodyPr/>
        <a:lstStyle/>
        <a:p>
          <a:endParaRPr lang="en-US" b="1"/>
        </a:p>
      </dgm:t>
    </dgm:pt>
    <dgm:pt modelId="{BDEB7484-3205-6147-8EA8-97537480B55C}">
      <dgm:prSet phldrT="[Text]"/>
      <dgm:spPr/>
      <dgm:t>
        <a:bodyPr/>
        <a:lstStyle/>
        <a:p>
          <a:r>
            <a:rPr lang="en-US" b="1" dirty="0"/>
            <a:t>Statistical Analysis</a:t>
          </a:r>
        </a:p>
      </dgm:t>
    </dgm:pt>
    <dgm:pt modelId="{B311187E-68A3-CC46-84FB-E0895B586928}" type="parTrans" cxnId="{AD4261EB-CD06-214C-A7D1-400081BFC19D}">
      <dgm:prSet/>
      <dgm:spPr/>
      <dgm:t>
        <a:bodyPr/>
        <a:lstStyle/>
        <a:p>
          <a:endParaRPr lang="en-US" b="1"/>
        </a:p>
      </dgm:t>
    </dgm:pt>
    <dgm:pt modelId="{3A5576FC-42C0-5647-9196-6DFCE9C0A237}" type="sibTrans" cxnId="{AD4261EB-CD06-214C-A7D1-400081BFC19D}">
      <dgm:prSet/>
      <dgm:spPr/>
      <dgm:t>
        <a:bodyPr/>
        <a:lstStyle/>
        <a:p>
          <a:endParaRPr lang="en-US" b="1"/>
        </a:p>
      </dgm:t>
    </dgm:pt>
    <dgm:pt modelId="{12D620C7-A010-7A47-83CB-B0453A32D38A}">
      <dgm:prSet phldrT="[Text]"/>
      <dgm:spPr/>
      <dgm:t>
        <a:bodyPr/>
        <a:lstStyle/>
        <a:p>
          <a:r>
            <a:rPr lang="en-US" b="1" dirty="0"/>
            <a:t>Forecasting</a:t>
          </a:r>
        </a:p>
      </dgm:t>
    </dgm:pt>
    <dgm:pt modelId="{9AEE21EA-C297-8346-9FE8-934E3D330718}" type="parTrans" cxnId="{DD6B4C86-11F5-1B41-84AA-C85E499B1F4C}">
      <dgm:prSet/>
      <dgm:spPr/>
      <dgm:t>
        <a:bodyPr/>
        <a:lstStyle/>
        <a:p>
          <a:endParaRPr lang="en-US" b="1"/>
        </a:p>
      </dgm:t>
    </dgm:pt>
    <dgm:pt modelId="{0B0AF8CF-1DFB-544B-9D7D-E8DD0158DBC2}" type="sibTrans" cxnId="{DD6B4C86-11F5-1B41-84AA-C85E499B1F4C}">
      <dgm:prSet/>
      <dgm:spPr/>
      <dgm:t>
        <a:bodyPr/>
        <a:lstStyle/>
        <a:p>
          <a:endParaRPr lang="en-US" b="1"/>
        </a:p>
      </dgm:t>
    </dgm:pt>
    <dgm:pt modelId="{81982464-9197-4949-8351-292D6AFEA89F}" type="pres">
      <dgm:prSet presAssocID="{324D9F41-789F-5B49-B0A4-CF0418151F4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91726275-614C-3442-9076-F5B85030C87A}" type="pres">
      <dgm:prSet presAssocID="{AC9BD296-1792-9741-96E3-2F60544F14DA}" presName="horFlow" presStyleCnt="0"/>
      <dgm:spPr/>
    </dgm:pt>
    <dgm:pt modelId="{7DE5B713-A461-A143-BC7B-4BE34247489B}" type="pres">
      <dgm:prSet presAssocID="{AC9BD296-1792-9741-96E3-2F60544F14DA}" presName="bigChev" presStyleLbl="node1" presStyleIdx="0" presStyleCnt="5" custLinFactNeighborX="245" custLinFactNeighborY="83355"/>
      <dgm:spPr/>
    </dgm:pt>
    <dgm:pt modelId="{2CEC3E63-9064-104E-B217-F618DD074FBB}" type="pres">
      <dgm:prSet presAssocID="{AC9BD296-1792-9741-96E3-2F60544F14DA}" presName="vSp" presStyleCnt="0"/>
      <dgm:spPr/>
    </dgm:pt>
    <dgm:pt modelId="{06D4C17E-23DF-3F42-893B-CC2FE2D47FB3}" type="pres">
      <dgm:prSet presAssocID="{B2CFE802-DC5F-9740-8825-8AAA319DA32B}" presName="horFlow" presStyleCnt="0"/>
      <dgm:spPr/>
    </dgm:pt>
    <dgm:pt modelId="{34866C60-70FA-8841-B47E-D13EEF55F637}" type="pres">
      <dgm:prSet presAssocID="{B2CFE802-DC5F-9740-8825-8AAA319DA32B}" presName="bigChev" presStyleLbl="node1" presStyleIdx="1" presStyleCnt="5" custLinFactX="2608" custLinFactNeighborX="100000" custLinFactNeighborY="32709"/>
      <dgm:spPr/>
    </dgm:pt>
    <dgm:pt modelId="{EF41ECBE-8376-9E42-9FA4-C86746DAD820}" type="pres">
      <dgm:prSet presAssocID="{B2CFE802-DC5F-9740-8825-8AAA319DA32B}" presName="vSp" presStyleCnt="0"/>
      <dgm:spPr/>
    </dgm:pt>
    <dgm:pt modelId="{CE69958D-5EA8-1C44-B1A2-86867BCBA086}" type="pres">
      <dgm:prSet presAssocID="{5F1452DB-944A-5347-8FF1-8B848B9046AA}" presName="horFlow" presStyleCnt="0"/>
      <dgm:spPr/>
    </dgm:pt>
    <dgm:pt modelId="{385AE6A4-FECC-2942-BEA9-E1C78B5B03FF}" type="pres">
      <dgm:prSet presAssocID="{5F1452DB-944A-5347-8FF1-8B848B9046AA}" presName="bigChev" presStyleLbl="node1" presStyleIdx="2" presStyleCnt="5" custLinFactNeighborX="2350" custLinFactNeighborY="-17071"/>
      <dgm:spPr/>
    </dgm:pt>
    <dgm:pt modelId="{C7F07815-8A27-C04D-A242-E2EE0E8B14B8}" type="pres">
      <dgm:prSet presAssocID="{5F1452DB-944A-5347-8FF1-8B848B9046AA}" presName="vSp" presStyleCnt="0"/>
      <dgm:spPr/>
    </dgm:pt>
    <dgm:pt modelId="{93D1CCD2-979A-334E-A5D1-7B6F20A7F73B}" type="pres">
      <dgm:prSet presAssocID="{BDEB7484-3205-6147-8EA8-97537480B55C}" presName="horFlow" presStyleCnt="0"/>
      <dgm:spPr/>
    </dgm:pt>
    <dgm:pt modelId="{DDCEA640-F6A4-3E4B-97B9-9DABEB6916CF}" type="pres">
      <dgm:prSet presAssocID="{BDEB7484-3205-6147-8EA8-97537480B55C}" presName="bigChev" presStyleLbl="node1" presStyleIdx="3" presStyleCnt="5" custLinFactNeighborX="1372" custLinFactNeighborY="-6856"/>
      <dgm:spPr/>
    </dgm:pt>
    <dgm:pt modelId="{DC0835C1-62F3-654B-97B4-43BDA8D514BF}" type="pres">
      <dgm:prSet presAssocID="{BDEB7484-3205-6147-8EA8-97537480B55C}" presName="vSp" presStyleCnt="0"/>
      <dgm:spPr/>
    </dgm:pt>
    <dgm:pt modelId="{372893E9-5287-8846-9C54-DE2F7496359C}" type="pres">
      <dgm:prSet presAssocID="{12D620C7-A010-7A47-83CB-B0453A32D38A}" presName="horFlow" presStyleCnt="0"/>
      <dgm:spPr/>
    </dgm:pt>
    <dgm:pt modelId="{E8A91FFA-67A9-844F-BB45-240445AD6C2A}" type="pres">
      <dgm:prSet presAssocID="{12D620C7-A010-7A47-83CB-B0453A32D38A}" presName="bigChev" presStyleLbl="node1" presStyleIdx="4" presStyleCnt="5" custLinFactX="2608" custLinFactY="-84787" custLinFactNeighborX="100000" custLinFactNeighborY="-100000"/>
      <dgm:spPr/>
    </dgm:pt>
  </dgm:ptLst>
  <dgm:cxnLst>
    <dgm:cxn modelId="{B6D6F539-A3D5-D745-AF17-2FD0E5E49F3E}" srcId="{324D9F41-789F-5B49-B0A4-CF0418151F46}" destId="{AC9BD296-1792-9741-96E3-2F60544F14DA}" srcOrd="0" destOrd="0" parTransId="{6E9EF3C3-B6CE-DF47-B687-401106EB13DF}" sibTransId="{1F4C07CE-6637-A341-988F-58EB231511FC}"/>
    <dgm:cxn modelId="{98531B40-FEA1-6E4B-9A6D-DE0B3D941EC6}" type="presOf" srcId="{324D9F41-789F-5B49-B0A4-CF0418151F46}" destId="{81982464-9197-4949-8351-292D6AFEA89F}" srcOrd="0" destOrd="0" presId="urn:microsoft.com/office/officeart/2005/8/layout/lProcess3"/>
    <dgm:cxn modelId="{2340745E-BA4F-214E-BDBD-2278DD534AE2}" type="presOf" srcId="{AC9BD296-1792-9741-96E3-2F60544F14DA}" destId="{7DE5B713-A461-A143-BC7B-4BE34247489B}" srcOrd="0" destOrd="0" presId="urn:microsoft.com/office/officeart/2005/8/layout/lProcess3"/>
    <dgm:cxn modelId="{DD6B4C86-11F5-1B41-84AA-C85E499B1F4C}" srcId="{324D9F41-789F-5B49-B0A4-CF0418151F46}" destId="{12D620C7-A010-7A47-83CB-B0453A32D38A}" srcOrd="4" destOrd="0" parTransId="{9AEE21EA-C297-8346-9FE8-934E3D330718}" sibTransId="{0B0AF8CF-1DFB-544B-9D7D-E8DD0158DBC2}"/>
    <dgm:cxn modelId="{14F2A989-BE9E-7942-A8CC-EEF9EEA44A79}" type="presOf" srcId="{B2CFE802-DC5F-9740-8825-8AAA319DA32B}" destId="{34866C60-70FA-8841-B47E-D13EEF55F637}" srcOrd="0" destOrd="0" presId="urn:microsoft.com/office/officeart/2005/8/layout/lProcess3"/>
    <dgm:cxn modelId="{3FFE2191-2EFB-6E4B-97BF-B5C7CF686EEB}" type="presOf" srcId="{BDEB7484-3205-6147-8EA8-97537480B55C}" destId="{DDCEA640-F6A4-3E4B-97B9-9DABEB6916CF}" srcOrd="0" destOrd="0" presId="urn:microsoft.com/office/officeart/2005/8/layout/lProcess3"/>
    <dgm:cxn modelId="{A16D37A8-2407-C74D-9971-6C6084B7B40C}" srcId="{324D9F41-789F-5B49-B0A4-CF0418151F46}" destId="{B2CFE802-DC5F-9740-8825-8AAA319DA32B}" srcOrd="1" destOrd="0" parTransId="{2194FF8B-9E3B-994C-AD1C-EB384E0FE24F}" sibTransId="{37D2EAEE-7368-A040-9962-0A8BB259B05E}"/>
    <dgm:cxn modelId="{78C9F6AD-668D-844F-863E-CEB081C35753}" type="presOf" srcId="{5F1452DB-944A-5347-8FF1-8B848B9046AA}" destId="{385AE6A4-FECC-2942-BEA9-E1C78B5B03FF}" srcOrd="0" destOrd="0" presId="urn:microsoft.com/office/officeart/2005/8/layout/lProcess3"/>
    <dgm:cxn modelId="{86D700D6-83DF-FF4B-ACE8-7BF247FB94C9}" srcId="{324D9F41-789F-5B49-B0A4-CF0418151F46}" destId="{5F1452DB-944A-5347-8FF1-8B848B9046AA}" srcOrd="2" destOrd="0" parTransId="{BAC24A90-11C4-CA4A-B793-76A094FF31A6}" sibTransId="{FE9A718B-52DB-9D46-A68A-CCAC150708B2}"/>
    <dgm:cxn modelId="{86A130E6-97F9-E54C-A20A-038B94FBB0A6}" type="presOf" srcId="{12D620C7-A010-7A47-83CB-B0453A32D38A}" destId="{E8A91FFA-67A9-844F-BB45-240445AD6C2A}" srcOrd="0" destOrd="0" presId="urn:microsoft.com/office/officeart/2005/8/layout/lProcess3"/>
    <dgm:cxn modelId="{AD4261EB-CD06-214C-A7D1-400081BFC19D}" srcId="{324D9F41-789F-5B49-B0A4-CF0418151F46}" destId="{BDEB7484-3205-6147-8EA8-97537480B55C}" srcOrd="3" destOrd="0" parTransId="{B311187E-68A3-CC46-84FB-E0895B586928}" sibTransId="{3A5576FC-42C0-5647-9196-6DFCE9C0A237}"/>
    <dgm:cxn modelId="{E7B2FCE4-B183-E943-A0AA-17B6973A1D2E}" type="presParOf" srcId="{81982464-9197-4949-8351-292D6AFEA89F}" destId="{91726275-614C-3442-9076-F5B85030C87A}" srcOrd="0" destOrd="0" presId="urn:microsoft.com/office/officeart/2005/8/layout/lProcess3"/>
    <dgm:cxn modelId="{A85DAB56-A3B3-F944-B82A-5654F8BC5C11}" type="presParOf" srcId="{91726275-614C-3442-9076-F5B85030C87A}" destId="{7DE5B713-A461-A143-BC7B-4BE34247489B}" srcOrd="0" destOrd="0" presId="urn:microsoft.com/office/officeart/2005/8/layout/lProcess3"/>
    <dgm:cxn modelId="{804EFEC0-5B5F-5248-8E6A-8067EBD9F364}" type="presParOf" srcId="{81982464-9197-4949-8351-292D6AFEA89F}" destId="{2CEC3E63-9064-104E-B217-F618DD074FBB}" srcOrd="1" destOrd="0" presId="urn:microsoft.com/office/officeart/2005/8/layout/lProcess3"/>
    <dgm:cxn modelId="{6382F180-36BF-F742-8B4E-434CEE16007D}" type="presParOf" srcId="{81982464-9197-4949-8351-292D6AFEA89F}" destId="{06D4C17E-23DF-3F42-893B-CC2FE2D47FB3}" srcOrd="2" destOrd="0" presId="urn:microsoft.com/office/officeart/2005/8/layout/lProcess3"/>
    <dgm:cxn modelId="{E0D52EEE-AA81-5F41-A79F-B092D8C06F04}" type="presParOf" srcId="{06D4C17E-23DF-3F42-893B-CC2FE2D47FB3}" destId="{34866C60-70FA-8841-B47E-D13EEF55F637}" srcOrd="0" destOrd="0" presId="urn:microsoft.com/office/officeart/2005/8/layout/lProcess3"/>
    <dgm:cxn modelId="{644F64AD-3781-F447-8B2D-1C82EBC244F3}" type="presParOf" srcId="{81982464-9197-4949-8351-292D6AFEA89F}" destId="{EF41ECBE-8376-9E42-9FA4-C86746DAD820}" srcOrd="3" destOrd="0" presId="urn:microsoft.com/office/officeart/2005/8/layout/lProcess3"/>
    <dgm:cxn modelId="{DF3423AA-A2A0-D647-9E23-A979AC1603D4}" type="presParOf" srcId="{81982464-9197-4949-8351-292D6AFEA89F}" destId="{CE69958D-5EA8-1C44-B1A2-86867BCBA086}" srcOrd="4" destOrd="0" presId="urn:microsoft.com/office/officeart/2005/8/layout/lProcess3"/>
    <dgm:cxn modelId="{B7C8199B-D33B-EF47-872C-6D8AF51EADAD}" type="presParOf" srcId="{CE69958D-5EA8-1C44-B1A2-86867BCBA086}" destId="{385AE6A4-FECC-2942-BEA9-E1C78B5B03FF}" srcOrd="0" destOrd="0" presId="urn:microsoft.com/office/officeart/2005/8/layout/lProcess3"/>
    <dgm:cxn modelId="{EB571D1B-7B25-614B-8385-352D07251F65}" type="presParOf" srcId="{81982464-9197-4949-8351-292D6AFEA89F}" destId="{C7F07815-8A27-C04D-A242-E2EE0E8B14B8}" srcOrd="5" destOrd="0" presId="urn:microsoft.com/office/officeart/2005/8/layout/lProcess3"/>
    <dgm:cxn modelId="{BFD6ED0F-2434-3D4D-AD5B-4DA2AD01340E}" type="presParOf" srcId="{81982464-9197-4949-8351-292D6AFEA89F}" destId="{93D1CCD2-979A-334E-A5D1-7B6F20A7F73B}" srcOrd="6" destOrd="0" presId="urn:microsoft.com/office/officeart/2005/8/layout/lProcess3"/>
    <dgm:cxn modelId="{D243121D-1276-C945-87AC-E44D797682C0}" type="presParOf" srcId="{93D1CCD2-979A-334E-A5D1-7B6F20A7F73B}" destId="{DDCEA640-F6A4-3E4B-97B9-9DABEB6916CF}" srcOrd="0" destOrd="0" presId="urn:microsoft.com/office/officeart/2005/8/layout/lProcess3"/>
    <dgm:cxn modelId="{5EEC4474-4763-5F48-8936-F1B93F780CB7}" type="presParOf" srcId="{81982464-9197-4949-8351-292D6AFEA89F}" destId="{DC0835C1-62F3-654B-97B4-43BDA8D514BF}" srcOrd="7" destOrd="0" presId="urn:microsoft.com/office/officeart/2005/8/layout/lProcess3"/>
    <dgm:cxn modelId="{BFC8A680-825C-4741-9821-038FF282D817}" type="presParOf" srcId="{81982464-9197-4949-8351-292D6AFEA89F}" destId="{372893E9-5287-8846-9C54-DE2F7496359C}" srcOrd="8" destOrd="0" presId="urn:microsoft.com/office/officeart/2005/8/layout/lProcess3"/>
    <dgm:cxn modelId="{051F3B81-97DA-744E-9A42-D384C626071E}" type="presParOf" srcId="{372893E9-5287-8846-9C54-DE2F7496359C}" destId="{E8A91FFA-67A9-844F-BB45-240445AD6C2A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6B78CF-4920-394E-B860-078A618EA4A5}" type="doc">
      <dgm:prSet loTypeId="urn:microsoft.com/office/officeart/2005/8/layout/hProcess9" loCatId="" qsTypeId="urn:microsoft.com/office/officeart/2005/8/quickstyle/simple1" qsCatId="simple" csTypeId="urn:microsoft.com/office/officeart/2005/8/colors/accent6_5" csCatId="accent6" phldr="1"/>
      <dgm:spPr/>
    </dgm:pt>
    <dgm:pt modelId="{5C5F68A6-D111-CE48-8A90-6FB05C47907E}">
      <dgm:prSet phldrT="[Text]"/>
      <dgm:spPr/>
      <dgm:t>
        <a:bodyPr/>
        <a:lstStyle/>
        <a:p>
          <a:r>
            <a:rPr lang="en-US" dirty="0"/>
            <a:t>Faceting</a:t>
          </a:r>
        </a:p>
      </dgm:t>
    </dgm:pt>
    <dgm:pt modelId="{E8EC66C3-9B7E-D841-97A7-725A5C67613E}" type="parTrans" cxnId="{42175D05-9EF1-224B-89F7-0F723C9CEA40}">
      <dgm:prSet/>
      <dgm:spPr/>
      <dgm:t>
        <a:bodyPr/>
        <a:lstStyle/>
        <a:p>
          <a:endParaRPr lang="en-US"/>
        </a:p>
      </dgm:t>
    </dgm:pt>
    <dgm:pt modelId="{1E03FADE-959A-F94C-A9B6-344C006ED0B9}" type="sibTrans" cxnId="{42175D05-9EF1-224B-89F7-0F723C9CEA40}">
      <dgm:prSet/>
      <dgm:spPr/>
      <dgm:t>
        <a:bodyPr/>
        <a:lstStyle/>
        <a:p>
          <a:endParaRPr lang="en-US"/>
        </a:p>
      </dgm:t>
    </dgm:pt>
    <dgm:pt modelId="{7F8A6389-8A30-864A-8BE6-C14B5D4A02C0}" type="pres">
      <dgm:prSet presAssocID="{876B78CF-4920-394E-B860-078A618EA4A5}" presName="CompostProcess" presStyleCnt="0">
        <dgm:presLayoutVars>
          <dgm:dir/>
          <dgm:resizeHandles val="exact"/>
        </dgm:presLayoutVars>
      </dgm:prSet>
      <dgm:spPr/>
    </dgm:pt>
    <dgm:pt modelId="{9B30D75F-D024-C241-B59B-86AA35F2F11C}" type="pres">
      <dgm:prSet presAssocID="{876B78CF-4920-394E-B860-078A618EA4A5}" presName="arrow" presStyleLbl="bgShp" presStyleIdx="0" presStyleCnt="1"/>
      <dgm:spPr/>
    </dgm:pt>
    <dgm:pt modelId="{FF917910-8497-144F-A1C6-848C10A5DDFA}" type="pres">
      <dgm:prSet presAssocID="{876B78CF-4920-394E-B860-078A618EA4A5}" presName="linearProcess" presStyleCnt="0"/>
      <dgm:spPr/>
    </dgm:pt>
    <dgm:pt modelId="{7A469013-4296-9740-BC0B-119D1BF6014A}" type="pres">
      <dgm:prSet presAssocID="{5C5F68A6-D111-CE48-8A90-6FB05C47907E}" presName="textNode" presStyleLbl="node1" presStyleIdx="0" presStyleCnt="1" custLinFactNeighborX="-28498" custLinFactNeighborY="2125">
        <dgm:presLayoutVars>
          <dgm:bulletEnabled val="1"/>
        </dgm:presLayoutVars>
      </dgm:prSet>
      <dgm:spPr/>
    </dgm:pt>
  </dgm:ptLst>
  <dgm:cxnLst>
    <dgm:cxn modelId="{42175D05-9EF1-224B-89F7-0F723C9CEA40}" srcId="{876B78CF-4920-394E-B860-078A618EA4A5}" destId="{5C5F68A6-D111-CE48-8A90-6FB05C47907E}" srcOrd="0" destOrd="0" parTransId="{E8EC66C3-9B7E-D841-97A7-725A5C67613E}" sibTransId="{1E03FADE-959A-F94C-A9B6-344C006ED0B9}"/>
    <dgm:cxn modelId="{48742319-ED6F-0347-B5BE-75AB0464E0CD}" type="presOf" srcId="{5C5F68A6-D111-CE48-8A90-6FB05C47907E}" destId="{7A469013-4296-9740-BC0B-119D1BF6014A}" srcOrd="0" destOrd="0" presId="urn:microsoft.com/office/officeart/2005/8/layout/hProcess9"/>
    <dgm:cxn modelId="{C878806A-6248-B644-8BB5-AFD46B0B82DE}" type="presOf" srcId="{876B78CF-4920-394E-B860-078A618EA4A5}" destId="{7F8A6389-8A30-864A-8BE6-C14B5D4A02C0}" srcOrd="0" destOrd="0" presId="urn:microsoft.com/office/officeart/2005/8/layout/hProcess9"/>
    <dgm:cxn modelId="{9A46DF28-6CE9-F341-8156-FBFF4B751E81}" type="presParOf" srcId="{7F8A6389-8A30-864A-8BE6-C14B5D4A02C0}" destId="{9B30D75F-D024-C241-B59B-86AA35F2F11C}" srcOrd="0" destOrd="0" presId="urn:microsoft.com/office/officeart/2005/8/layout/hProcess9"/>
    <dgm:cxn modelId="{9BEFDC5E-CDAE-8642-989B-DE8EA99D802E}" type="presParOf" srcId="{7F8A6389-8A30-864A-8BE6-C14B5D4A02C0}" destId="{FF917910-8497-144F-A1C6-848C10A5DDFA}" srcOrd="1" destOrd="0" presId="urn:microsoft.com/office/officeart/2005/8/layout/hProcess9"/>
    <dgm:cxn modelId="{DFAB97AE-15D8-184A-AB4D-0ED4648084FA}" type="presParOf" srcId="{FF917910-8497-144F-A1C6-848C10A5DDFA}" destId="{7A469013-4296-9740-BC0B-119D1BF6014A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B11BF-DFE1-A34D-957A-FC7AEEDFFC74}">
      <dsp:nvSpPr>
        <dsp:cNvPr id="0" name=""/>
        <dsp:cNvSpPr/>
      </dsp:nvSpPr>
      <dsp:spPr>
        <a:xfrm>
          <a:off x="735" y="2151469"/>
          <a:ext cx="1434653" cy="573861"/>
        </a:xfrm>
        <a:prstGeom prst="homePlate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CO2</a:t>
          </a:r>
        </a:p>
      </dsp:txBody>
      <dsp:txXfrm>
        <a:off x="735" y="2151469"/>
        <a:ext cx="1291188" cy="573861"/>
      </dsp:txXfrm>
    </dsp:sp>
    <dsp:sp modelId="{4D55FD77-8B84-B946-8254-66EC8F8BEA2F}">
      <dsp:nvSpPr>
        <dsp:cNvPr id="0" name=""/>
        <dsp:cNvSpPr/>
      </dsp:nvSpPr>
      <dsp:spPr>
        <a:xfrm>
          <a:off x="1148458" y="2151469"/>
          <a:ext cx="1434653" cy="573861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Fossil Fuels</a:t>
          </a:r>
        </a:p>
      </dsp:txBody>
      <dsp:txXfrm>
        <a:off x="1435389" y="2151469"/>
        <a:ext cx="860792" cy="573861"/>
      </dsp:txXfrm>
    </dsp:sp>
    <dsp:sp modelId="{8728B64F-7A49-F64E-997F-6F10410B54D9}">
      <dsp:nvSpPr>
        <dsp:cNvPr id="0" name=""/>
        <dsp:cNvSpPr/>
      </dsp:nvSpPr>
      <dsp:spPr>
        <a:xfrm>
          <a:off x="2296182" y="2151469"/>
          <a:ext cx="1434653" cy="573861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Ozone Layer</a:t>
          </a:r>
        </a:p>
      </dsp:txBody>
      <dsp:txXfrm>
        <a:off x="2583113" y="2151469"/>
        <a:ext cx="860792" cy="573861"/>
      </dsp:txXfrm>
    </dsp:sp>
    <dsp:sp modelId="{1CFB17F5-137D-204B-9FE0-A72BD0B344AA}">
      <dsp:nvSpPr>
        <dsp:cNvPr id="0" name=""/>
        <dsp:cNvSpPr/>
      </dsp:nvSpPr>
      <dsp:spPr>
        <a:xfrm>
          <a:off x="3443905" y="2151469"/>
          <a:ext cx="1434653" cy="573861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3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Population</a:t>
          </a:r>
        </a:p>
      </dsp:txBody>
      <dsp:txXfrm>
        <a:off x="3730836" y="2151469"/>
        <a:ext cx="860792" cy="573861"/>
      </dsp:txXfrm>
    </dsp:sp>
    <dsp:sp modelId="{0C9301B8-4970-5D48-B8F4-2ACF030E3DF3}">
      <dsp:nvSpPr>
        <dsp:cNvPr id="0" name=""/>
        <dsp:cNvSpPr/>
      </dsp:nvSpPr>
      <dsp:spPr>
        <a:xfrm>
          <a:off x="4591628" y="2151469"/>
          <a:ext cx="1434653" cy="573861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Sea-Level</a:t>
          </a:r>
        </a:p>
      </dsp:txBody>
      <dsp:txXfrm>
        <a:off x="4878559" y="2151469"/>
        <a:ext cx="860792" cy="573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5B713-A461-A143-BC7B-4BE34247489B}">
      <dsp:nvSpPr>
        <dsp:cNvPr id="0" name=""/>
        <dsp:cNvSpPr/>
      </dsp:nvSpPr>
      <dsp:spPr>
        <a:xfrm>
          <a:off x="1613885" y="523706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Clustering</a:t>
          </a:r>
        </a:p>
      </dsp:txBody>
      <dsp:txXfrm>
        <a:off x="1927708" y="523706"/>
        <a:ext cx="941471" cy="627646"/>
      </dsp:txXfrm>
    </dsp:sp>
    <dsp:sp modelId="{34866C60-70FA-8841-B47E-D13EEF55F637}">
      <dsp:nvSpPr>
        <dsp:cNvPr id="0" name=""/>
        <dsp:cNvSpPr/>
      </dsp:nvSpPr>
      <dsp:spPr>
        <a:xfrm>
          <a:off x="3220080" y="921346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Classification</a:t>
          </a:r>
        </a:p>
      </dsp:txBody>
      <dsp:txXfrm>
        <a:off x="3533903" y="921346"/>
        <a:ext cx="941471" cy="627646"/>
      </dsp:txXfrm>
    </dsp:sp>
    <dsp:sp modelId="{385AE6A4-FECC-2942-BEA9-E1C78B5B03FF}">
      <dsp:nvSpPr>
        <dsp:cNvPr id="0" name=""/>
        <dsp:cNvSpPr/>
      </dsp:nvSpPr>
      <dsp:spPr>
        <a:xfrm>
          <a:off x="1646915" y="1324420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Anomaly Detection</a:t>
          </a:r>
        </a:p>
      </dsp:txBody>
      <dsp:txXfrm>
        <a:off x="1960738" y="1324420"/>
        <a:ext cx="941471" cy="627646"/>
      </dsp:txXfrm>
    </dsp:sp>
    <dsp:sp modelId="{DDCEA640-F6A4-3E4B-97B9-9DABEB6916CF}">
      <dsp:nvSpPr>
        <dsp:cNvPr id="0" name=""/>
        <dsp:cNvSpPr/>
      </dsp:nvSpPr>
      <dsp:spPr>
        <a:xfrm>
          <a:off x="1631569" y="2104052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3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Statistical Analysis</a:t>
          </a:r>
        </a:p>
      </dsp:txBody>
      <dsp:txXfrm>
        <a:off x="1945392" y="2104052"/>
        <a:ext cx="941471" cy="627646"/>
      </dsp:txXfrm>
    </dsp:sp>
    <dsp:sp modelId="{E8A91FFA-67A9-844F-BB45-240445AD6C2A}">
      <dsp:nvSpPr>
        <dsp:cNvPr id="0" name=""/>
        <dsp:cNvSpPr/>
      </dsp:nvSpPr>
      <dsp:spPr>
        <a:xfrm>
          <a:off x="3220080" y="1702791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Forecasting</a:t>
          </a:r>
        </a:p>
      </dsp:txBody>
      <dsp:txXfrm>
        <a:off x="3533903" y="1702791"/>
        <a:ext cx="941471" cy="6276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0D75F-D024-C241-B59B-86AA35F2F11C}">
      <dsp:nvSpPr>
        <dsp:cNvPr id="0" name=""/>
        <dsp:cNvSpPr/>
      </dsp:nvSpPr>
      <dsp:spPr>
        <a:xfrm>
          <a:off x="177501" y="0"/>
          <a:ext cx="2011679" cy="1504580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469013-4296-9740-BC0B-119D1BF6014A}">
      <dsp:nvSpPr>
        <dsp:cNvPr id="0" name=""/>
        <dsp:cNvSpPr/>
      </dsp:nvSpPr>
      <dsp:spPr>
        <a:xfrm>
          <a:off x="16411" y="464162"/>
          <a:ext cx="1486572" cy="601832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Faceting</a:t>
          </a:r>
        </a:p>
      </dsp:txBody>
      <dsp:txXfrm>
        <a:off x="45790" y="493541"/>
        <a:ext cx="1427814" cy="5430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12/10/18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65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this snapshot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84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165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16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7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927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35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46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2912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26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08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48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38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905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314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525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8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003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6411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0583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58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9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4776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623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483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090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414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3562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12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945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40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290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43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73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5" y="4747221"/>
            <a:ext cx="3456745" cy="7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27C490-0632-45F9-8994-CF7C006FC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D03C3D-6CAA-444D-B523-AEA8C51BB3D3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0088" y="4127421"/>
            <a:ext cx="6107187" cy="1373939"/>
          </a:xfrm>
        </p:spPr>
        <p:txBody>
          <a:bodyPr anchor="b"/>
          <a:lstStyle>
            <a:lvl1pPr algn="r"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06129" y="910278"/>
            <a:ext cx="2560542" cy="22801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814403"/>
            <a:ext cx="9976104" cy="590931"/>
          </a:xfrm>
        </p:spPr>
        <p:txBody>
          <a:bodyPr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447900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54D00-25B8-4729-8431-494F11BFD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" y="386"/>
            <a:ext cx="10971428" cy="6171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08C71A-8F88-4905-8530-066C648740D6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8A185-0487-467E-B002-17F379CB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AE7915-91FA-48E0-8AE5-AE809A6875A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62000"/>
                </a:schemeClr>
              </a:gs>
              <a:gs pos="69000">
                <a:schemeClr val="bg1">
                  <a:alpha val="7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bg1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bg1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484E9-CEC5-4DE8-8C3D-DD4FB334C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1"/>
            <a:ext cx="3583957" cy="61721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CF03B8-634B-43D5-898B-BE804AF1DFE6}"/>
              </a:ext>
            </a:extLst>
          </p:cNvPr>
          <p:cNvCxnSpPr>
            <a:cxnSpLocks/>
          </p:cNvCxnSpPr>
          <p:nvPr/>
        </p:nvCxnSpPr>
        <p:spPr>
          <a:xfrm>
            <a:off x="3583957" y="-1"/>
            <a:ext cx="0" cy="61722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881" y="2381806"/>
            <a:ext cx="2700194" cy="1408589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E2365-640C-413B-BC37-0ABE05FFB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" y="385"/>
            <a:ext cx="10971428" cy="617142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13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7297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 dirty="0">
                <a:solidFill>
                  <a:schemeClr val="accent5"/>
                </a:solidFill>
              </a:rPr>
              <a:t> </a:t>
            </a:r>
            <a:endParaRPr lang="en-US" sz="9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5" r:id="rId1"/>
    <p:sldLayoutId id="2147483896" r:id="rId2"/>
    <p:sldLayoutId id="2147483981" r:id="rId3"/>
    <p:sldLayoutId id="2147483971" r:id="rId4"/>
    <p:sldLayoutId id="2147483988" r:id="rId5"/>
    <p:sldLayoutId id="2147483969" r:id="rId6"/>
    <p:sldLayoutId id="2147483989" r:id="rId7"/>
    <p:sldLayoutId id="2147483919" r:id="rId8"/>
    <p:sldLayoutId id="2147483990" r:id="rId9"/>
    <p:sldLayoutId id="2147483954" r:id="rId10"/>
    <p:sldLayoutId id="2147483984" r:id="rId11"/>
    <p:sldLayoutId id="2147483898" r:id="rId12"/>
    <p:sldLayoutId id="2147483926" r:id="rId13"/>
    <p:sldLayoutId id="2147483899" r:id="rId14"/>
    <p:sldLayoutId id="2147483901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6.wdp"/><Relationship Id="rId5" Type="http://schemas.openxmlformats.org/officeDocument/2006/relationships/image" Target="../media/image34.png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42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85" y="1119976"/>
            <a:ext cx="9102428" cy="2435425"/>
          </a:xfrm>
        </p:spPr>
        <p:txBody>
          <a:bodyPr anchor="ctr"/>
          <a:lstStyle/>
          <a:p>
            <a:pPr algn="ctr"/>
            <a:r>
              <a:rPr lang="en-US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EECS-731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Understanding climate change with data-science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EED8D-ADF6-3245-B8BE-D9C65DDCAD84}"/>
              </a:ext>
            </a:extLst>
          </p:cNvPr>
          <p:cNvSpPr txBox="1"/>
          <p:nvPr/>
        </p:nvSpPr>
        <p:spPr>
          <a:xfrm>
            <a:off x="4652452" y="3370735"/>
            <a:ext cx="1667893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/>
                </a:solidFill>
                <a:cs typeface="Apple Chancery" panose="03020702040506060504" pitchFamily="66" charset="-79"/>
              </a:rPr>
              <a:t>Team Oracle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D816E-71FA-8342-9EBE-B207A42778A3}"/>
              </a:ext>
            </a:extLst>
          </p:cNvPr>
          <p:cNvSpPr txBox="1"/>
          <p:nvPr/>
        </p:nvSpPr>
        <p:spPr>
          <a:xfrm>
            <a:off x="4603786" y="3796496"/>
            <a:ext cx="1765227" cy="12557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Austin Adams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Pushkar Singh Negi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Ravali Kondreddi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Ronald Moore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Waqar Ali</a:t>
            </a: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3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 (Last Century)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C50712-6323-3147-9737-66E40EAEF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763" y="2306414"/>
            <a:ext cx="9947275" cy="3288159"/>
          </a:xfrm>
        </p:spPr>
      </p:pic>
    </p:spTree>
    <p:extLst>
      <p:ext uri="{BB962C8B-B14F-4D97-AF65-F5344CB8AC3E}">
        <p14:creationId xmlns:p14="http://schemas.microsoft.com/office/powerpoint/2010/main" val="13604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Sea-Level rise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GMSL (</a:t>
            </a:r>
            <a:r>
              <a:rPr lang="en-US" b="1" u="sng" dirty="0"/>
              <a:t>G</a:t>
            </a:r>
            <a:r>
              <a:rPr lang="en-US" dirty="0"/>
              <a:t>lobal </a:t>
            </a:r>
            <a:r>
              <a:rPr lang="en-US" b="1" u="sng" dirty="0"/>
              <a:t>M</a:t>
            </a:r>
            <a:r>
              <a:rPr lang="en-US" dirty="0"/>
              <a:t>ean </a:t>
            </a:r>
            <a:r>
              <a:rPr lang="en-US" b="1" u="sng" dirty="0"/>
              <a:t>S</a:t>
            </a:r>
            <a:r>
              <a:rPr lang="en-US" dirty="0"/>
              <a:t>ea </a:t>
            </a:r>
            <a:r>
              <a:rPr lang="en-US" b="1" u="sng" dirty="0"/>
              <a:t>L</a:t>
            </a:r>
            <a:r>
              <a:rPr lang="en-US" dirty="0"/>
              <a:t>evel)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GMSL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Units : Millimeter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71FA-EC3B-2747-911F-BFBA402E3B00}"/>
              </a:ext>
            </a:extLst>
          </p:cNvPr>
          <p:cNvSpPr txBox="1"/>
          <p:nvPr/>
        </p:nvSpPr>
        <p:spPr>
          <a:xfrm>
            <a:off x="2511939" y="250423"/>
            <a:ext cx="18473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8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0D31-7402-AD4F-BE5E-8DE3845A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Sea-Level rise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27639D-D081-4A46-9ACC-1F184A054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442" y="1942890"/>
            <a:ext cx="9947275" cy="350592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F0A98-9118-0F4C-86C8-335C9645A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Trend(Last Century)</a:t>
            </a:r>
          </a:p>
        </p:txBody>
      </p:sp>
    </p:spTree>
    <p:extLst>
      <p:ext uri="{BB962C8B-B14F-4D97-AF65-F5344CB8AC3E}">
        <p14:creationId xmlns:p14="http://schemas.microsoft.com/office/powerpoint/2010/main" val="141951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Fossil Fuels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Oil, Coal, Gas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Annual Consumption</a:t>
            </a:r>
            <a:r>
              <a:rPr lang="en-US" dirty="0"/>
              <a:t> (Terawatt Hours)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71FA-EC3B-2747-911F-BFBA402E3B00}"/>
              </a:ext>
            </a:extLst>
          </p:cNvPr>
          <p:cNvSpPr txBox="1"/>
          <p:nvPr/>
        </p:nvSpPr>
        <p:spPr>
          <a:xfrm>
            <a:off x="2511939" y="250423"/>
            <a:ext cx="18473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6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0D31-7402-AD4F-BE5E-8DE3845A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Fossil fuels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F0A98-9118-0F4C-86C8-335C9645A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Trend(Last Century)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8DEC3E-5550-4A85-97A4-8F832815F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684051"/>
            <a:ext cx="7451888" cy="4480024"/>
          </a:xfrm>
        </p:spPr>
      </p:pic>
    </p:spTree>
    <p:extLst>
      <p:ext uri="{BB962C8B-B14F-4D97-AF65-F5344CB8AC3E}">
        <p14:creationId xmlns:p14="http://schemas.microsoft.com/office/powerpoint/2010/main" val="5828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Merged dataset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470663-E90A-C246-9865-105C5B7A3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74" y="2307103"/>
            <a:ext cx="10855851" cy="2569689"/>
          </a:xfrm>
        </p:spPr>
      </p:pic>
    </p:spTree>
    <p:extLst>
      <p:ext uri="{BB962C8B-B14F-4D97-AF65-F5344CB8AC3E}">
        <p14:creationId xmlns:p14="http://schemas.microsoft.com/office/powerpoint/2010/main" val="360258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74389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Merged Dataset: Clustering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: Temperature column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: The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8928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0D98-4971-4A07-8E5B-6F92C3EBE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Temperature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3563F-174D-45C9-BAB4-50D96B286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Normalizing the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853DAD-A6D0-454E-98B7-8C4E174FD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44" y="1979629"/>
            <a:ext cx="7550870" cy="419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2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278D-22D4-4D1C-8A13-C34E923B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Temperature values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347392-2E52-4EE4-8A0B-EB7A84674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911" y="1784996"/>
            <a:ext cx="8088198" cy="438720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EF026-3191-4A98-84E5-6E7191209E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Elbow curve: To determine the number of clusters</a:t>
            </a:r>
          </a:p>
        </p:txBody>
      </p:sp>
    </p:spTree>
    <p:extLst>
      <p:ext uri="{BB962C8B-B14F-4D97-AF65-F5344CB8AC3E}">
        <p14:creationId xmlns:p14="http://schemas.microsoft.com/office/powerpoint/2010/main" val="26804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climate-change?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hypothesis about factors which cause climate-change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Consumption of fossil-fuels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Emission of CO</a:t>
            </a:r>
            <a:r>
              <a:rPr lang="en-US" baseline="-25000" dirty="0"/>
              <a:t>2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Population increase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Melting of polar ice-caps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Emission of Ozone depleting substances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this project about?</a:t>
            </a:r>
          </a:p>
        </p:txBody>
      </p:sp>
    </p:spTree>
    <p:extLst>
      <p:ext uri="{BB962C8B-B14F-4D97-AF65-F5344CB8AC3E}">
        <p14:creationId xmlns:p14="http://schemas.microsoft.com/office/powerpoint/2010/main" val="13327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B8176-93AC-4E89-9D89-71A91585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Temperature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6D5D1-D954-4C72-BB50-E270F3DE42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K-Means Clustering (n=3)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0B137-52D9-443E-90CD-C78FDE443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156" y="2015912"/>
            <a:ext cx="7701698" cy="392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8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EB43-5A55-4E6B-9DD0-95EAB9C7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Features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1F29D7-9934-489D-81AA-87A7AB24C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179" y="2103437"/>
            <a:ext cx="8220174" cy="38637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F92FE-13EC-41DF-8DAB-7F66938BBC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Density-Based Spatial Clustering of Applications with Noise</a:t>
            </a:r>
          </a:p>
        </p:txBody>
      </p:sp>
    </p:spTree>
    <p:extLst>
      <p:ext uri="{BB962C8B-B14F-4D97-AF65-F5344CB8AC3E}">
        <p14:creationId xmlns:p14="http://schemas.microsoft.com/office/powerpoint/2010/main" val="371741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635C-8F05-44BD-8433-0C4F475C6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8176B-E90E-490A-AEAE-F7BBEDC16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a number of more or less continuous values into a smaller number of "bins“.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3 bins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14.775, 15.204 = Low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15.204, 15.631 = Medium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15.631, 16.059 = High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40E3B-5978-4148-835B-8D8AF3F41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binning: Temperature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B4293A-2FEB-4366-8008-A697734A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60" y="4359995"/>
            <a:ext cx="798195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9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D41D8-F1A9-49A6-A0D0-9C7CB3F8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B87CD-BD05-43C1-84AB-62E86D3F8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unbalanced (e.g., Oil is 3x Gas): </a:t>
            </a:r>
            <a:r>
              <a:rPr lang="en-US" b="1" dirty="0"/>
              <a:t>Feature 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7F79D-4E4C-46CF-8A45-B8641AB037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Processing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84043-CE24-4C75-8B1F-ECFA83E9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07" y="2835136"/>
            <a:ext cx="8314440" cy="271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4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BD61F-947B-4D2F-B3A4-A8CEF7DE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22AF7-34C1-42B0-A819-3C8705FF6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on the 5d data and see if we can reproduce the actual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Assumption: We don't have the </a:t>
            </a:r>
            <a:r>
              <a:rPr lang="en-US" dirty="0" err="1"/>
              <a:t>TempGlobal</a:t>
            </a:r>
            <a:r>
              <a:rPr lang="en-US" dirty="0"/>
              <a:t> bins labels (final labels)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Aim: Divide the data into </a:t>
            </a:r>
            <a:r>
              <a:rPr lang="en-US" dirty="0" err="1"/>
              <a:t>TempGlobal</a:t>
            </a:r>
            <a:r>
              <a:rPr lang="en-US" dirty="0"/>
              <a:t> bins (i.e. low, medium and high)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8D92CB-D63D-4105-9A7D-8AB966E70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K-Means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E214-BD1B-47A2-8E8F-921ECC60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6A22F-58DB-4CFF-B80E-750B68487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Goal: to reduce the dimensionality of the original feature space by projecting it onto a smaller subspace.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dimensional to 2 dimensional i.e. PCA1 and PCA2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Result: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C7B9D-7E6C-49EA-BD7E-7A3AB4362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E0DCD-3CFA-40C1-8A11-7E861A4E5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88" y="3514507"/>
            <a:ext cx="7432446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F7A0-53EE-41D2-AF1B-4461CCCB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30F492-89A1-48A7-B5A1-625776320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4664" y="1850465"/>
            <a:ext cx="6221691" cy="411670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AB858-4CD8-477E-934B-F49FE4004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 means clustering: Predicted</a:t>
            </a:r>
          </a:p>
        </p:txBody>
      </p:sp>
    </p:spTree>
    <p:extLst>
      <p:ext uri="{BB962C8B-B14F-4D97-AF65-F5344CB8AC3E}">
        <p14:creationId xmlns:p14="http://schemas.microsoft.com/office/powerpoint/2010/main" val="80073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D0C6B-76D7-46FD-941E-DBC47EA0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F23B0-5ED9-43CA-B027-08C5C6027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 means clustering: Actual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BBFAE-D6C7-4663-9083-9125155B583E}"/>
              </a:ext>
            </a:extLst>
          </p:cNvPr>
          <p:cNvSpPr txBox="1"/>
          <p:nvPr/>
        </p:nvSpPr>
        <p:spPr>
          <a:xfrm>
            <a:off x="8842341" y="5565352"/>
            <a:ext cx="202676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Accuracy: 30.73%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1B0B77-EA61-450E-8030-D8C73758F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533" y="1888693"/>
            <a:ext cx="6146275" cy="401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1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2302-9113-49F0-85A1-386BFE71D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322F2A-83D6-4C2D-B553-10173DB6F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129" y="2103438"/>
            <a:ext cx="6485640" cy="36941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0EE1E-B597-4487-A178-56F2F4D9F9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Gaussian Mixture Model (GMM) 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D8868-B85C-4112-B8CB-D1D0F10C9586}"/>
              </a:ext>
            </a:extLst>
          </p:cNvPr>
          <p:cNvSpPr txBox="1"/>
          <p:nvPr/>
        </p:nvSpPr>
        <p:spPr>
          <a:xfrm>
            <a:off x="8946037" y="5324430"/>
            <a:ext cx="1781666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Accuracy: 29.60%</a:t>
            </a:r>
          </a:p>
        </p:txBody>
      </p:sp>
    </p:spTree>
    <p:extLst>
      <p:ext uri="{BB962C8B-B14F-4D97-AF65-F5344CB8AC3E}">
        <p14:creationId xmlns:p14="http://schemas.microsoft.com/office/powerpoint/2010/main" val="218485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CF294-557A-423E-964B-06DBD5A3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94BAC42-0DAC-499B-86A0-47FED14D4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670969"/>
              </p:ext>
            </p:extLst>
          </p:nvPr>
        </p:nvGraphicFramePr>
        <p:xfrm>
          <a:off x="405353" y="2103438"/>
          <a:ext cx="10054683" cy="3266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0014">
                  <a:extLst>
                    <a:ext uri="{9D8B030D-6E8A-4147-A177-3AD203B41FA5}">
                      <a16:colId xmlns:a16="http://schemas.microsoft.com/office/drawing/2014/main" val="2693749028"/>
                    </a:ext>
                  </a:extLst>
                </a:gridCol>
                <a:gridCol w="1244148">
                  <a:extLst>
                    <a:ext uri="{9D8B030D-6E8A-4147-A177-3AD203B41FA5}">
                      <a16:colId xmlns:a16="http://schemas.microsoft.com/office/drawing/2014/main" val="3293226773"/>
                    </a:ext>
                  </a:extLst>
                </a:gridCol>
                <a:gridCol w="1550399">
                  <a:extLst>
                    <a:ext uri="{9D8B030D-6E8A-4147-A177-3AD203B41FA5}">
                      <a16:colId xmlns:a16="http://schemas.microsoft.com/office/drawing/2014/main" val="1090270125"/>
                    </a:ext>
                  </a:extLst>
                </a:gridCol>
                <a:gridCol w="1443868">
                  <a:extLst>
                    <a:ext uri="{9D8B030D-6E8A-4147-A177-3AD203B41FA5}">
                      <a16:colId xmlns:a16="http://schemas.microsoft.com/office/drawing/2014/main" val="1143729860"/>
                    </a:ext>
                  </a:extLst>
                </a:gridCol>
                <a:gridCol w="1683127">
                  <a:extLst>
                    <a:ext uri="{9D8B030D-6E8A-4147-A177-3AD203B41FA5}">
                      <a16:colId xmlns:a16="http://schemas.microsoft.com/office/drawing/2014/main" val="4029823530"/>
                    </a:ext>
                  </a:extLst>
                </a:gridCol>
                <a:gridCol w="1683127">
                  <a:extLst>
                    <a:ext uri="{9D8B030D-6E8A-4147-A177-3AD203B41FA5}">
                      <a16:colId xmlns:a16="http://schemas.microsoft.com/office/drawing/2014/main" val="2648831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645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CorrelationAttributeEval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38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GainRatioAttributeEval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07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bg1"/>
                          </a:solidFill>
                          <a:effectLst/>
                        </a:rPr>
                        <a:t>OneRAttributeEval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404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bg1"/>
                          </a:solidFill>
                          <a:effectLst/>
                        </a:rPr>
                        <a:t>InfoGainAttributeEval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13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bg1"/>
                          </a:solidFill>
                          <a:effectLst/>
                        </a:rPr>
                        <a:t>PrincipalComponents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32672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054CA-4C14-4467-82DE-5B15D94BD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 Selection: Ranking of features</a:t>
            </a:r>
          </a:p>
        </p:txBody>
      </p:sp>
    </p:spTree>
    <p:extLst>
      <p:ext uri="{BB962C8B-B14F-4D97-AF65-F5344CB8AC3E}">
        <p14:creationId xmlns:p14="http://schemas.microsoft.com/office/powerpoint/2010/main" val="117375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if we can correlate the trends in the identified factors over the years with climate-change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classification / clustering techniques to make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Explore the occurrence of natural disasters in the last century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Correlate with climate change trend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Use time-series forecasting to predict future disaster trend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 of Data-Science</a:t>
            </a:r>
          </a:p>
        </p:txBody>
      </p:sp>
    </p:spTree>
    <p:extLst>
      <p:ext uri="{BB962C8B-B14F-4D97-AF65-F5344CB8AC3E}">
        <p14:creationId xmlns:p14="http://schemas.microsoft.com/office/powerpoint/2010/main" val="15028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866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2064" y="2008766"/>
            <a:ext cx="9948672" cy="10773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different features to accurately predict the class of the temperature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Observe which features are contributing the most to the increase in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Aim</a:t>
            </a:r>
          </a:p>
        </p:txBody>
      </p:sp>
    </p:spTree>
    <p:extLst>
      <p:ext uri="{BB962C8B-B14F-4D97-AF65-F5344CB8AC3E}">
        <p14:creationId xmlns:p14="http://schemas.microsoft.com/office/powerpoint/2010/main" val="2244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2" y="405024"/>
            <a:ext cx="9976104" cy="590931"/>
          </a:xfrm>
        </p:spPr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84632" y="2033103"/>
            <a:ext cx="4813580" cy="210599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Range of temperature values very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values placed into 3 separate bins (low, medium, high)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98348" y="1127744"/>
            <a:ext cx="9976104" cy="525463"/>
          </a:xfrm>
        </p:spPr>
        <p:txBody>
          <a:bodyPr/>
          <a:lstStyle/>
          <a:p>
            <a:r>
              <a:rPr lang="en-US" dirty="0"/>
              <a:t>Discretization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BB1B5-2ED4-4AF0-979D-1795D74CE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212" y="1784996"/>
            <a:ext cx="5550469" cy="408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7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2" y="473239"/>
            <a:ext cx="9976104" cy="590931"/>
          </a:xfrm>
        </p:spPr>
        <p:txBody>
          <a:bodyPr/>
          <a:lstStyle/>
          <a:p>
            <a:r>
              <a:rPr lang="en-US" dirty="0"/>
              <a:t>Feature Analysis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98348" y="1041477"/>
            <a:ext cx="9976104" cy="525463"/>
          </a:xfrm>
        </p:spPr>
        <p:txBody>
          <a:bodyPr/>
          <a:lstStyle/>
          <a:p>
            <a:r>
              <a:rPr lang="en-US" dirty="0"/>
              <a:t>Pair-Plot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F5F59-5760-402A-82ED-B726B1A41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0425" t="16807" r="9826" b="3771"/>
          <a:stretch/>
        </p:blipFill>
        <p:spPr>
          <a:xfrm>
            <a:off x="2210308" y="1632408"/>
            <a:ext cx="6552184" cy="41968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F39760-C7F4-1542-95F1-7DC1C25EA8FA}"/>
              </a:ext>
            </a:extLst>
          </p:cNvPr>
          <p:cNvSpPr txBox="1"/>
          <p:nvPr/>
        </p:nvSpPr>
        <p:spPr>
          <a:xfrm rot="16200000">
            <a:off x="1798978" y="1921397"/>
            <a:ext cx="822661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Sea-Level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2AEB4-C199-A446-8943-4E8EDAA905DA}"/>
              </a:ext>
            </a:extLst>
          </p:cNvPr>
          <p:cNvSpPr txBox="1"/>
          <p:nvPr/>
        </p:nvSpPr>
        <p:spPr>
          <a:xfrm rot="16200000">
            <a:off x="1976108" y="2748859"/>
            <a:ext cx="46839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Coal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361A7B-1E4B-0547-986A-5414B48FCB9B}"/>
              </a:ext>
            </a:extLst>
          </p:cNvPr>
          <p:cNvSpPr txBox="1"/>
          <p:nvPr/>
        </p:nvSpPr>
        <p:spPr>
          <a:xfrm rot="16200000">
            <a:off x="2026603" y="3561095"/>
            <a:ext cx="36740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Oil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06AA7-F0BA-1F46-82BD-1E179BAE161D}"/>
              </a:ext>
            </a:extLst>
          </p:cNvPr>
          <p:cNvSpPr txBox="1"/>
          <p:nvPr/>
        </p:nvSpPr>
        <p:spPr>
          <a:xfrm rot="16200000">
            <a:off x="2002559" y="4418920"/>
            <a:ext cx="41549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Gas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CC15B7-1575-A54B-AD9B-58684412F431}"/>
              </a:ext>
            </a:extLst>
          </p:cNvPr>
          <p:cNvSpPr txBox="1"/>
          <p:nvPr/>
        </p:nvSpPr>
        <p:spPr>
          <a:xfrm rot="16200000">
            <a:off x="1997751" y="5235430"/>
            <a:ext cx="425116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CO</a:t>
            </a:r>
            <a:r>
              <a:rPr lang="en-US" sz="1100" b="1" baseline="-25000" dirty="0">
                <a:solidFill>
                  <a:schemeClr val="bg1"/>
                </a:solidFill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D0D203-766D-F744-8BCA-A1B0C73AE403}"/>
              </a:ext>
            </a:extLst>
          </p:cNvPr>
          <p:cNvSpPr txBox="1"/>
          <p:nvPr/>
        </p:nvSpPr>
        <p:spPr>
          <a:xfrm>
            <a:off x="2473847" y="5829300"/>
            <a:ext cx="822661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Sea-Level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E7F21C-2E90-EB42-84CC-29218A8D29AD}"/>
              </a:ext>
            </a:extLst>
          </p:cNvPr>
          <p:cNvSpPr txBox="1"/>
          <p:nvPr/>
        </p:nvSpPr>
        <p:spPr>
          <a:xfrm>
            <a:off x="3919208" y="5829300"/>
            <a:ext cx="46839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Coal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8C962F-9519-3A4A-B2CF-EC426DDFE804}"/>
              </a:ext>
            </a:extLst>
          </p:cNvPr>
          <p:cNvSpPr txBox="1"/>
          <p:nvPr/>
        </p:nvSpPr>
        <p:spPr>
          <a:xfrm>
            <a:off x="5302696" y="5829300"/>
            <a:ext cx="36740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Oil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67E33-2491-6347-9799-C33170573722}"/>
              </a:ext>
            </a:extLst>
          </p:cNvPr>
          <p:cNvSpPr txBox="1"/>
          <p:nvPr/>
        </p:nvSpPr>
        <p:spPr>
          <a:xfrm>
            <a:off x="6688859" y="5829300"/>
            <a:ext cx="41549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Gas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40C06E-2F80-CD4C-8F97-4D13C3D53061}"/>
              </a:ext>
            </a:extLst>
          </p:cNvPr>
          <p:cNvSpPr txBox="1"/>
          <p:nvPr/>
        </p:nvSpPr>
        <p:spPr>
          <a:xfrm>
            <a:off x="7910554" y="5829300"/>
            <a:ext cx="425116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CO</a:t>
            </a:r>
            <a:r>
              <a:rPr lang="en-US" sz="1100" b="1" baseline="-25000" dirty="0">
                <a:solidFill>
                  <a:schemeClr val="bg1"/>
                </a:solidFill>
                <a:latin typeface="Trebuchet MS" panose="020B0603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198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5BC7-A7E0-4980-B51A-CE6371CF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425593"/>
            <a:ext cx="9976104" cy="590931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800F9-9D7C-400A-BF9A-A47037D2F2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202972"/>
            <a:ext cx="9976104" cy="525463"/>
          </a:xfrm>
        </p:spPr>
        <p:txBody>
          <a:bodyPr/>
          <a:lstStyle/>
          <a:p>
            <a:r>
              <a:rPr lang="en-US" dirty="0"/>
              <a:t>K-Nearest Neighbors (</a:t>
            </a:r>
            <a:r>
              <a:rPr lang="en-US" b="1" u="sng" dirty="0"/>
              <a:t>KNN</a:t>
            </a:r>
            <a:r>
              <a:rPr lang="en-US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75B6EF-6335-4409-94E8-43E4FB206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95" y="1728435"/>
            <a:ext cx="6784317" cy="3767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137772-EE79-5849-8537-7C598EE1756F}"/>
              </a:ext>
            </a:extLst>
          </p:cNvPr>
          <p:cNvSpPr txBox="1"/>
          <p:nvPr/>
        </p:nvSpPr>
        <p:spPr>
          <a:xfrm rot="16200000">
            <a:off x="947783" y="3167172"/>
            <a:ext cx="1266693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Accuracy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7E8B9-5A42-EB40-A7AD-07BE9369C0B7}"/>
              </a:ext>
            </a:extLst>
          </p:cNvPr>
          <p:cNvSpPr txBox="1"/>
          <p:nvPr/>
        </p:nvSpPr>
        <p:spPr>
          <a:xfrm flipH="1">
            <a:off x="4686514" y="5495827"/>
            <a:ext cx="1193371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3526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5BC7-A7E0-4980-B51A-CE6371CF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E2C745-80E7-4BC6-9270-BA144F3AD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0" b="5956"/>
          <a:stretch/>
        </p:blipFill>
        <p:spPr>
          <a:xfrm>
            <a:off x="2197100" y="1485901"/>
            <a:ext cx="7944185" cy="415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5351A-57AE-2945-8D49-A28F9F00325F}"/>
              </a:ext>
            </a:extLst>
          </p:cNvPr>
          <p:cNvSpPr txBox="1"/>
          <p:nvPr/>
        </p:nvSpPr>
        <p:spPr>
          <a:xfrm>
            <a:off x="1826238" y="1971796"/>
            <a:ext cx="396262" cy="286232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80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00E53-2265-0142-A7F1-1EE8003D263A}"/>
              </a:ext>
            </a:extLst>
          </p:cNvPr>
          <p:cNvSpPr txBox="1"/>
          <p:nvPr/>
        </p:nvSpPr>
        <p:spPr>
          <a:xfrm>
            <a:off x="1826238" y="2825268"/>
            <a:ext cx="396262" cy="286232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28C4A-FFC7-F845-9B90-00FA0F9950B1}"/>
              </a:ext>
            </a:extLst>
          </p:cNvPr>
          <p:cNvSpPr txBox="1"/>
          <p:nvPr/>
        </p:nvSpPr>
        <p:spPr>
          <a:xfrm>
            <a:off x="1826238" y="3706554"/>
            <a:ext cx="396262" cy="286232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40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2FE0C-A733-6441-B504-61A47FBE672F}"/>
              </a:ext>
            </a:extLst>
          </p:cNvPr>
          <p:cNvSpPr txBox="1"/>
          <p:nvPr/>
        </p:nvSpPr>
        <p:spPr>
          <a:xfrm>
            <a:off x="1826238" y="4587840"/>
            <a:ext cx="396262" cy="286232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F71734-2E7D-6640-ADD1-234D874E202B}"/>
              </a:ext>
            </a:extLst>
          </p:cNvPr>
          <p:cNvSpPr txBox="1"/>
          <p:nvPr/>
        </p:nvSpPr>
        <p:spPr>
          <a:xfrm rot="16200000">
            <a:off x="787812" y="3516345"/>
            <a:ext cx="1707520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Accuracy (%)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DD0A5-05A9-A644-8A27-B5D64C6AC45B}"/>
              </a:ext>
            </a:extLst>
          </p:cNvPr>
          <p:cNvSpPr txBox="1"/>
          <p:nvPr/>
        </p:nvSpPr>
        <p:spPr>
          <a:xfrm>
            <a:off x="2455411" y="5674004"/>
            <a:ext cx="896400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Linear SVC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CA12C0-3208-4B4E-BE34-991ECC2DB9C5}"/>
              </a:ext>
            </a:extLst>
          </p:cNvPr>
          <p:cNvSpPr txBox="1"/>
          <p:nvPr/>
        </p:nvSpPr>
        <p:spPr>
          <a:xfrm>
            <a:off x="3813805" y="5674004"/>
            <a:ext cx="1091966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Decision Tree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816347-4EE6-8E4B-B80A-CD822BB3FFA8}"/>
              </a:ext>
            </a:extLst>
          </p:cNvPr>
          <p:cNvSpPr txBox="1"/>
          <p:nvPr/>
        </p:nvSpPr>
        <p:spPr>
          <a:xfrm>
            <a:off x="5581249" y="5674004"/>
            <a:ext cx="460382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KNN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532231-FD6C-534B-B5E7-E060ACFF83A8}"/>
              </a:ext>
            </a:extLst>
          </p:cNvPr>
          <p:cNvSpPr txBox="1"/>
          <p:nvPr/>
        </p:nvSpPr>
        <p:spPr>
          <a:xfrm>
            <a:off x="6717109" y="5668859"/>
            <a:ext cx="979755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Naïve-Bayes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B4F101-3ABF-094A-B320-C5E2626E5C4E}"/>
              </a:ext>
            </a:extLst>
          </p:cNvPr>
          <p:cNvSpPr txBox="1"/>
          <p:nvPr/>
        </p:nvSpPr>
        <p:spPr>
          <a:xfrm>
            <a:off x="7968715" y="5668859"/>
            <a:ext cx="1438214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17351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428974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identify unusual patterns in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anomalies between year and each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Isolation forest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IN" dirty="0"/>
              <a:t>Isolation forest measure the outlierness of a point by determining how long it takes to isolate that point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Question: Can the </a:t>
            </a:r>
            <a:r>
              <a:rPr lang="en-IN" i="1" dirty="0"/>
              <a:t>anomalies</a:t>
            </a:r>
            <a:r>
              <a:rPr lang="en-IN" dirty="0"/>
              <a:t> in </a:t>
            </a:r>
            <a:r>
              <a:rPr lang="en-IN" b="1" u="sng" dirty="0"/>
              <a:t>Global Temperature Trend</a:t>
            </a:r>
            <a:r>
              <a:rPr lang="en-IN" dirty="0"/>
              <a:t> be correlated with the </a:t>
            </a:r>
            <a:r>
              <a:rPr lang="en-IN" b="1" u="sng" dirty="0"/>
              <a:t>anomalies in the feature</a:t>
            </a:r>
            <a:r>
              <a:rPr lang="en-IN" dirty="0"/>
              <a:t>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Detecting outliers in the data</a:t>
            </a:r>
          </a:p>
        </p:txBody>
      </p:sp>
    </p:spTree>
    <p:extLst>
      <p:ext uri="{BB962C8B-B14F-4D97-AF65-F5344CB8AC3E}">
        <p14:creationId xmlns:p14="http://schemas.microsoft.com/office/powerpoint/2010/main" val="140359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Anomaly plots</a:t>
            </a:r>
          </a:p>
        </p:txBody>
      </p:sp>
      <p:pic>
        <p:nvPicPr>
          <p:cNvPr id="5" name="Picture 4" descr="A close up of a tiled wall&#10;&#10;Description automatically generated">
            <a:extLst>
              <a:ext uri="{FF2B5EF4-FFF2-40B4-BE49-F238E27FC236}">
                <a16:creationId xmlns:a16="http://schemas.microsoft.com/office/drawing/2014/main" id="{169B263C-EC1E-C640-A750-DD1350CF2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275" y="1977359"/>
            <a:ext cx="3164247" cy="3243375"/>
          </a:xfrm>
          <a:prstGeom prst="rect">
            <a:avLst/>
          </a:prstGeom>
        </p:spPr>
      </p:pic>
      <p:pic>
        <p:nvPicPr>
          <p:cNvPr id="10" name="Picture 9" descr="A close up of a white wall&#10;&#10;Description automatically generated">
            <a:extLst>
              <a:ext uri="{FF2B5EF4-FFF2-40B4-BE49-F238E27FC236}">
                <a16:creationId xmlns:a16="http://schemas.microsoft.com/office/drawing/2014/main" id="{E2E973BE-1D37-C742-A54C-9FF4B66E4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033" y="1977360"/>
            <a:ext cx="3164246" cy="3243375"/>
          </a:xfrm>
          <a:prstGeom prst="rect">
            <a:avLst/>
          </a:prstGeom>
        </p:spPr>
      </p:pic>
      <p:pic>
        <p:nvPicPr>
          <p:cNvPr id="13" name="Picture 12" descr="A close up of a white wall&#10;&#10;Description automatically generated">
            <a:extLst>
              <a:ext uri="{FF2B5EF4-FFF2-40B4-BE49-F238E27FC236}">
                <a16:creationId xmlns:a16="http://schemas.microsoft.com/office/drawing/2014/main" id="{55E6C278-8187-D544-B1FE-99B26FB0C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91" y="1977359"/>
            <a:ext cx="3164246" cy="3243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6F35-2648-8042-BA59-5C5965E5B843}"/>
              </a:ext>
            </a:extLst>
          </p:cNvPr>
          <p:cNvSpPr txBox="1"/>
          <p:nvPr/>
        </p:nvSpPr>
        <p:spPr>
          <a:xfrm rot="16200000">
            <a:off x="-658092" y="3455929"/>
            <a:ext cx="2026645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Temperature (Celsius)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E162EA-29F1-B44C-B685-FDC5C25D8359}"/>
              </a:ext>
            </a:extLst>
          </p:cNvPr>
          <p:cNvSpPr txBox="1"/>
          <p:nvPr/>
        </p:nvSpPr>
        <p:spPr>
          <a:xfrm rot="16200000">
            <a:off x="3251753" y="3455929"/>
            <a:ext cx="1622560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Sea-Level (GMSL)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192B47-468E-2847-8BB3-357F9D3870A7}"/>
              </a:ext>
            </a:extLst>
          </p:cNvPr>
          <p:cNvSpPr txBox="1"/>
          <p:nvPr/>
        </p:nvSpPr>
        <p:spPr>
          <a:xfrm rot="16200000">
            <a:off x="6141299" y="3410219"/>
            <a:ext cx="315195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Coal Consumption (Terawatt Hours)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D0A50-7616-B048-9F58-FB17C34D65F3}"/>
              </a:ext>
            </a:extLst>
          </p:cNvPr>
          <p:cNvSpPr txBox="1"/>
          <p:nvPr/>
        </p:nvSpPr>
        <p:spPr>
          <a:xfrm>
            <a:off x="1713658" y="5291658"/>
            <a:ext cx="55451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Year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8CDA47-85E3-1F46-85B1-247D6B04EB32}"/>
              </a:ext>
            </a:extLst>
          </p:cNvPr>
          <p:cNvSpPr txBox="1"/>
          <p:nvPr/>
        </p:nvSpPr>
        <p:spPr>
          <a:xfrm>
            <a:off x="5367900" y="5291658"/>
            <a:ext cx="55451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Year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EF8519-59B6-BE40-9BB3-48BBF40156A5}"/>
              </a:ext>
            </a:extLst>
          </p:cNvPr>
          <p:cNvSpPr txBox="1"/>
          <p:nvPr/>
        </p:nvSpPr>
        <p:spPr>
          <a:xfrm>
            <a:off x="9027847" y="5220734"/>
            <a:ext cx="55451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Year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948FE459-CA16-6046-9971-5D15C468A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2114" y="1250149"/>
            <a:ext cx="9976104" cy="525463"/>
          </a:xfrm>
        </p:spPr>
        <p:txBody>
          <a:bodyPr/>
          <a:lstStyle/>
          <a:p>
            <a:r>
              <a:rPr lang="en-US" dirty="0"/>
              <a:t>Anomalies: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1417E5-213B-E141-9E59-E04A58D4B24A}"/>
              </a:ext>
            </a:extLst>
          </p:cNvPr>
          <p:cNvSpPr/>
          <p:nvPr/>
        </p:nvSpPr>
        <p:spPr>
          <a:xfrm>
            <a:off x="6067313" y="1382252"/>
            <a:ext cx="172123" cy="17212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8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Anomaly plots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E162EA-29F1-B44C-B685-FDC5C25D8359}"/>
              </a:ext>
            </a:extLst>
          </p:cNvPr>
          <p:cNvSpPr txBox="1"/>
          <p:nvPr/>
        </p:nvSpPr>
        <p:spPr>
          <a:xfrm rot="16200000">
            <a:off x="607717" y="3593012"/>
            <a:ext cx="296921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Oil Consumption(Terawatt Hours)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192B47-468E-2847-8BB3-357F9D3870A7}"/>
              </a:ext>
            </a:extLst>
          </p:cNvPr>
          <p:cNvSpPr txBox="1"/>
          <p:nvPr/>
        </p:nvSpPr>
        <p:spPr>
          <a:xfrm rot="16200000">
            <a:off x="4961478" y="3632719"/>
            <a:ext cx="3752246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Natural Gas Consumption (Terawatt Hours)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8CDA47-85E3-1F46-85B1-247D6B04EB32}"/>
              </a:ext>
            </a:extLst>
          </p:cNvPr>
          <p:cNvSpPr txBox="1"/>
          <p:nvPr/>
        </p:nvSpPr>
        <p:spPr>
          <a:xfrm>
            <a:off x="3492801" y="5365726"/>
            <a:ext cx="55451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Year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EF8519-59B6-BE40-9BB3-48BBF40156A5}"/>
              </a:ext>
            </a:extLst>
          </p:cNvPr>
          <p:cNvSpPr txBox="1"/>
          <p:nvPr/>
        </p:nvSpPr>
        <p:spPr>
          <a:xfrm>
            <a:off x="8280929" y="5164588"/>
            <a:ext cx="55451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Year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948FE459-CA16-6046-9971-5D15C468A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2114" y="1250149"/>
            <a:ext cx="9976104" cy="525463"/>
          </a:xfrm>
        </p:spPr>
        <p:txBody>
          <a:bodyPr/>
          <a:lstStyle/>
          <a:p>
            <a:r>
              <a:rPr lang="en-US" dirty="0"/>
              <a:t>Anomalies: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B7CD0-8AAC-9542-A5A2-292352EE3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6046" y="2205625"/>
            <a:ext cx="3130354" cy="3062732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0DB3A-1921-2C44-A5B2-4B18361A5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037" y="2158002"/>
            <a:ext cx="2900294" cy="3062732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61417E5-213B-E141-9E59-E04A58D4B24A}"/>
              </a:ext>
            </a:extLst>
          </p:cNvPr>
          <p:cNvSpPr/>
          <p:nvPr/>
        </p:nvSpPr>
        <p:spPr>
          <a:xfrm>
            <a:off x="5289629" y="2294771"/>
            <a:ext cx="104643" cy="78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3263FDA-C27A-7841-94C7-C4AAB39D61BC}"/>
              </a:ext>
            </a:extLst>
          </p:cNvPr>
          <p:cNvSpPr/>
          <p:nvPr/>
        </p:nvSpPr>
        <p:spPr>
          <a:xfrm>
            <a:off x="4035737" y="4225338"/>
            <a:ext cx="119574" cy="1035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3DB43D1-E273-8148-AA1F-5C7B865CC4D8}"/>
              </a:ext>
            </a:extLst>
          </p:cNvPr>
          <p:cNvSpPr/>
          <p:nvPr/>
        </p:nvSpPr>
        <p:spPr>
          <a:xfrm flipV="1">
            <a:off x="4047312" y="4104956"/>
            <a:ext cx="107999" cy="973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D229592-D1E2-6C48-9D0E-77E1D3194A37}"/>
              </a:ext>
            </a:extLst>
          </p:cNvPr>
          <p:cNvSpPr/>
          <p:nvPr/>
        </p:nvSpPr>
        <p:spPr>
          <a:xfrm flipH="1">
            <a:off x="4076215" y="4007586"/>
            <a:ext cx="79095" cy="9736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2018A28-890E-AE4D-B282-C9314D83A2FA}"/>
              </a:ext>
            </a:extLst>
          </p:cNvPr>
          <p:cNvSpPr/>
          <p:nvPr/>
        </p:nvSpPr>
        <p:spPr>
          <a:xfrm flipH="1">
            <a:off x="9726585" y="2476983"/>
            <a:ext cx="77172" cy="8102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D6AF0A-4312-0E46-9457-5D034389CF86}"/>
              </a:ext>
            </a:extLst>
          </p:cNvPr>
          <p:cNvSpPr/>
          <p:nvPr/>
        </p:nvSpPr>
        <p:spPr>
          <a:xfrm flipH="1">
            <a:off x="9747802" y="2386316"/>
            <a:ext cx="77172" cy="8102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1B028C-B443-DD45-86B2-735483590362}"/>
              </a:ext>
            </a:extLst>
          </p:cNvPr>
          <p:cNvSpPr/>
          <p:nvPr/>
        </p:nvSpPr>
        <p:spPr>
          <a:xfrm flipH="1" flipV="1">
            <a:off x="9824974" y="2205625"/>
            <a:ext cx="82955" cy="89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647D41-B57A-2947-8925-969A3AEA7592}"/>
              </a:ext>
            </a:extLst>
          </p:cNvPr>
          <p:cNvSpPr/>
          <p:nvPr/>
        </p:nvSpPr>
        <p:spPr>
          <a:xfrm>
            <a:off x="9803757" y="2304416"/>
            <a:ext cx="66936" cy="818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1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56CC3B2-42C3-1B43-A47A-22E39B42E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22000"/>
              </p:ext>
            </p:extLst>
          </p:nvPr>
        </p:nvGraphicFramePr>
        <p:xfrm>
          <a:off x="2499351" y="-105339"/>
          <a:ext cx="6027018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50CF625-B881-DA43-94D1-C9EF249A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Work-Flow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1C1B00-CBB7-0543-94BC-93D5DE231A85}"/>
              </a:ext>
            </a:extLst>
          </p:cNvPr>
          <p:cNvSpPr/>
          <p:nvPr/>
        </p:nvSpPr>
        <p:spPr>
          <a:xfrm>
            <a:off x="804007" y="1667431"/>
            <a:ext cx="1642424" cy="1504579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 Collection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CC527B3-979D-F04D-8248-6D0D547354B6}"/>
              </a:ext>
            </a:extLst>
          </p:cNvPr>
          <p:cNvSpPr/>
          <p:nvPr/>
        </p:nvSpPr>
        <p:spPr>
          <a:xfrm>
            <a:off x="8579289" y="1580771"/>
            <a:ext cx="1642424" cy="1504579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Merged Dataframe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8D6F7C4-DDAC-FF41-B369-43435152E0DD}"/>
              </a:ext>
            </a:extLst>
          </p:cNvPr>
          <p:cNvSpPr/>
          <p:nvPr/>
        </p:nvSpPr>
        <p:spPr>
          <a:xfrm>
            <a:off x="801961" y="3605955"/>
            <a:ext cx="1642424" cy="1504579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Merged Dataframe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CE4ABCCB-82FA-4C4B-88CB-68F774B9BD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516764"/>
              </p:ext>
            </p:extLst>
          </p:nvPr>
        </p:nvGraphicFramePr>
        <p:xfrm>
          <a:off x="3494189" y="2904565"/>
          <a:ext cx="4789199" cy="3490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1" name="Oval 50">
            <a:extLst>
              <a:ext uri="{FF2B5EF4-FFF2-40B4-BE49-F238E27FC236}">
                <a16:creationId xmlns:a16="http://schemas.microsoft.com/office/drawing/2014/main" id="{D8ABF34C-63FE-9448-9DDA-D53BEE055EE9}"/>
              </a:ext>
            </a:extLst>
          </p:cNvPr>
          <p:cNvSpPr/>
          <p:nvPr/>
        </p:nvSpPr>
        <p:spPr>
          <a:xfrm>
            <a:off x="8579289" y="3605955"/>
            <a:ext cx="1642424" cy="1504579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Conclusions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6AE7A2B-350A-8545-BA00-1122089C99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4990323"/>
              </p:ext>
            </p:extLst>
          </p:nvPr>
        </p:nvGraphicFramePr>
        <p:xfrm>
          <a:off x="2689412" y="3682223"/>
          <a:ext cx="2366682" cy="1504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B8B0854A-7BF4-1449-9C96-D2F0A530ACBF}"/>
              </a:ext>
            </a:extLst>
          </p:cNvPr>
          <p:cNvSpPr/>
          <p:nvPr/>
        </p:nvSpPr>
        <p:spPr>
          <a:xfrm>
            <a:off x="9778701" y="5615492"/>
            <a:ext cx="1194099" cy="5567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5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i="1" dirty="0"/>
              <a:t>few anomalies</a:t>
            </a:r>
            <a:r>
              <a:rPr lang="en-US" dirty="0"/>
              <a:t> in </a:t>
            </a:r>
            <a:r>
              <a:rPr lang="en-US" b="1" dirty="0"/>
              <a:t>global temperature</a:t>
            </a:r>
            <a:r>
              <a:rPr lang="en-US" dirty="0"/>
              <a:t> occur </a:t>
            </a:r>
            <a:r>
              <a:rPr lang="en-US" u="sng" dirty="0"/>
              <a:t>in the same years</a:t>
            </a:r>
            <a:r>
              <a:rPr lang="en-US" dirty="0"/>
              <a:t> as the </a:t>
            </a:r>
            <a:r>
              <a:rPr lang="en-US" i="1" dirty="0"/>
              <a:t>anomalies</a:t>
            </a:r>
            <a:r>
              <a:rPr lang="en-US" dirty="0"/>
              <a:t> in the </a:t>
            </a:r>
            <a:r>
              <a:rPr lang="en-US" b="1" dirty="0"/>
              <a:t>sea-level dataset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u="sng" dirty="0"/>
              <a:t>Drastic temperature change</a:t>
            </a:r>
            <a:r>
              <a:rPr lang="en-US" dirty="0"/>
              <a:t> in a particular year </a:t>
            </a:r>
            <a:r>
              <a:rPr lang="en-US" b="1" dirty="0"/>
              <a:t>directly affects the global sea-level</a:t>
            </a: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Cannot make definitive conclusions about other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 2015 oil, gas and global temperature have anomalies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Those two might be the possible factors that have contributed more in that year to temperature change.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4357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Natural Disasters</a:t>
            </a:r>
          </a:p>
        </p:txBody>
      </p:sp>
    </p:spTree>
    <p:extLst>
      <p:ext uri="{BB962C8B-B14F-4D97-AF65-F5344CB8AC3E}">
        <p14:creationId xmlns:p14="http://schemas.microsoft.com/office/powerpoint/2010/main" val="210411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climate-change causing (some) natural disasters?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disaster type is highly correlated with global temperature change trend?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we forecast future occurrence of natural disasters based on climate-change?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417349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Entity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Disaster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Reports</a:t>
            </a: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disaster events reported for the specified entity in a given year</a:t>
            </a:r>
          </a:p>
        </p:txBody>
      </p:sp>
    </p:spTree>
    <p:extLst>
      <p:ext uri="{BB962C8B-B14F-4D97-AF65-F5344CB8AC3E}">
        <p14:creationId xmlns:p14="http://schemas.microsoft.com/office/powerpoint/2010/main" val="75794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Exploration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separate data-frames for each disaster type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Merge each DF with temperature land data-frame (Outer-join based on year)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Decompose each entity into its trend and noise (EWMA)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how each entity (and its trend) correlates with global temperature value (and its trend)</a:t>
            </a:r>
          </a:p>
        </p:txBody>
      </p:sp>
    </p:spTree>
    <p:extLst>
      <p:ext uri="{BB962C8B-B14F-4D97-AF65-F5344CB8AC3E}">
        <p14:creationId xmlns:p14="http://schemas.microsoft.com/office/powerpoint/2010/main" val="57966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5FF48FEB-4311-9A47-A541-DBD56E02C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"/>
            <a:ext cx="10972800" cy="6172199"/>
          </a:xfrm>
        </p:spPr>
      </p:pic>
    </p:spTree>
    <p:extLst>
      <p:ext uri="{BB962C8B-B14F-4D97-AF65-F5344CB8AC3E}">
        <p14:creationId xmlns:p14="http://schemas.microsoft.com/office/powerpoint/2010/main" val="282553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Raw Data vs Trends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73967EED-23E7-044A-AFF6-189637CA5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9022" y="1784996"/>
            <a:ext cx="9554755" cy="4012554"/>
          </a:xfrm>
        </p:spPr>
      </p:pic>
    </p:spTree>
    <p:extLst>
      <p:ext uri="{BB962C8B-B14F-4D97-AF65-F5344CB8AC3E}">
        <p14:creationId xmlns:p14="http://schemas.microsoft.com/office/powerpoint/2010/main" val="23171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Correlation with Global Temperature Change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E4D490-5F12-8345-A676-B4E34ABB1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6398" y="1784996"/>
            <a:ext cx="7294030" cy="4357473"/>
          </a:xfrm>
        </p:spPr>
      </p:pic>
    </p:spTree>
    <p:extLst>
      <p:ext uri="{BB962C8B-B14F-4D97-AF65-F5344CB8AC3E}">
        <p14:creationId xmlns:p14="http://schemas.microsoft.com/office/powerpoint/2010/main" val="252780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Forecasting with </a:t>
            </a:r>
            <a:r>
              <a:rPr lang="en-US" b="1" u="sng" dirty="0"/>
              <a:t>FbProphet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40462C61-DACD-A24E-8232-76FDE7D4A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149737"/>
            <a:ext cx="5486400" cy="3694112"/>
          </a:xfrm>
        </p:spPr>
      </p:pic>
      <p:pic>
        <p:nvPicPr>
          <p:cNvPr id="9" name="Picture 8" descr="A close up of a tiled wall&#10;&#10;Description automatically generated">
            <a:extLst>
              <a:ext uri="{FF2B5EF4-FFF2-40B4-BE49-F238E27FC236}">
                <a16:creationId xmlns:a16="http://schemas.microsoft.com/office/drawing/2014/main" id="{07B863A3-A0A5-9744-A235-3C1CAD04C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398" y="2144881"/>
            <a:ext cx="5486401" cy="36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3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US" b="1" u="sng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5166EA-0E55-F64B-AFC2-A501C6D2C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2258" y="1850464"/>
            <a:ext cx="4192194" cy="36941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E4398C-1E8C-AF47-AB99-0E3E4037D15B}"/>
              </a:ext>
            </a:extLst>
          </p:cNvPr>
          <p:cNvSpPr txBox="1"/>
          <p:nvPr/>
        </p:nvSpPr>
        <p:spPr>
          <a:xfrm>
            <a:off x="498348" y="1850464"/>
            <a:ext cx="4192194" cy="14496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Create a new data-frame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Features:</a:t>
            </a: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 Global Land Temperature, Earthquakes, Extreme-Weather, Floods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Goal: </a:t>
            </a: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Can we classify floods taking other attributes as features?</a:t>
            </a:r>
            <a:endParaRPr lang="en-US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98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07201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8E5EE9-3F1A-4A79-8E52-E633D49142D2}"/>
              </a:ext>
            </a:extLst>
          </p:cNvPr>
          <p:cNvSpPr txBox="1"/>
          <p:nvPr/>
        </p:nvSpPr>
        <p:spPr>
          <a:xfrm>
            <a:off x="514166" y="5142812"/>
            <a:ext cx="2368296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Multinomial Naïve-Bayes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45%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D3CC78-EAF5-4E5A-BE91-354BF9C66AB6}"/>
              </a:ext>
            </a:extLst>
          </p:cNvPr>
          <p:cNvSpPr txBox="1"/>
          <p:nvPr/>
        </p:nvSpPr>
        <p:spPr>
          <a:xfrm>
            <a:off x="3059000" y="5142812"/>
            <a:ext cx="2368295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Linear SVC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30%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060F1C-A086-4A98-981B-0487CE6066B4}"/>
              </a:ext>
            </a:extLst>
          </p:cNvPr>
          <p:cNvSpPr txBox="1"/>
          <p:nvPr/>
        </p:nvSpPr>
        <p:spPr>
          <a:xfrm>
            <a:off x="5603833" y="5142812"/>
            <a:ext cx="2368298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Logistic Regression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41%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B7F193-6EF1-4213-B067-16D2666E8AE7}"/>
              </a:ext>
            </a:extLst>
          </p:cNvPr>
          <p:cNvSpPr txBox="1"/>
          <p:nvPr/>
        </p:nvSpPr>
        <p:spPr>
          <a:xfrm>
            <a:off x="8046279" y="5142812"/>
            <a:ext cx="2368296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Random Forest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74%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F007463-0AF0-544E-9D44-C59A5107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F7B99DC2-4500-3F4B-BD30-00CC81E349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/>
          <a:p>
            <a:r>
              <a:rPr lang="en-US" dirty="0"/>
              <a:t>Classification</a:t>
            </a:r>
            <a:endParaRPr lang="en-US" b="1" u="sng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3C6F52-7863-394F-A85E-1B2E1D82CA5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016" y="2313940"/>
            <a:ext cx="2442446" cy="2822036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D61613F-7995-D247-B604-471E5AF2561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82462" y="2313939"/>
            <a:ext cx="2442447" cy="2828873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05E521-E6F0-6C42-BA17-23C6924048E7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7295" y="2307102"/>
            <a:ext cx="2442446" cy="2828873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9C608594-E562-0742-AAE9-F538D0A6D33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46279" y="2313939"/>
            <a:ext cx="2442446" cy="28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3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231499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37236"/>
            <a:ext cx="9976104" cy="590931"/>
          </a:xfrm>
        </p:spPr>
        <p:txBody>
          <a:bodyPr/>
          <a:lstStyle/>
          <a:p>
            <a:r>
              <a:rPr lang="en-US" dirty="0"/>
              <a:t>Global Emissions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313AC3-CA22-4D4D-B048-BE26C7EC2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129" y="1385454"/>
            <a:ext cx="6824542" cy="487718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DAB74A-6607-4C71-9517-76DCB88AA9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996801"/>
            <a:ext cx="9976104" cy="525463"/>
          </a:xfrm>
        </p:spPr>
        <p:txBody>
          <a:bodyPr/>
          <a:lstStyle/>
          <a:p>
            <a:r>
              <a:rPr lang="en-US" dirty="0"/>
              <a:t>By Country Basis</a:t>
            </a:r>
          </a:p>
        </p:txBody>
      </p:sp>
    </p:spTree>
    <p:extLst>
      <p:ext uri="{BB962C8B-B14F-4D97-AF65-F5344CB8AC3E}">
        <p14:creationId xmlns:p14="http://schemas.microsoft.com/office/powerpoint/2010/main" val="404609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Emissions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Including the World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89B90-9523-47EE-8598-13F31875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697" y="1594558"/>
            <a:ext cx="6405405" cy="457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0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Finland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2E69AA-8A7F-4AF0-9B4C-905E6284A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454" y="1620135"/>
            <a:ext cx="6535892" cy="4486366"/>
          </a:xfrm>
        </p:spPr>
      </p:pic>
    </p:spTree>
    <p:extLst>
      <p:ext uri="{BB962C8B-B14F-4D97-AF65-F5344CB8AC3E}">
        <p14:creationId xmlns:p14="http://schemas.microsoft.com/office/powerpoint/2010/main" val="199870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Poland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7735DC-11D2-43CC-AFC6-97B8940CC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0400" y="1550238"/>
            <a:ext cx="6833186" cy="4621962"/>
          </a:xfrm>
        </p:spPr>
      </p:pic>
    </p:spTree>
    <p:extLst>
      <p:ext uri="{BB962C8B-B14F-4D97-AF65-F5344CB8AC3E}">
        <p14:creationId xmlns:p14="http://schemas.microsoft.com/office/powerpoint/2010/main" val="234359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Norway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24C66C-D4D6-4974-9917-12D30ED6F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3686" y="1624185"/>
            <a:ext cx="6405427" cy="4396812"/>
          </a:xfrm>
        </p:spPr>
      </p:pic>
    </p:spTree>
    <p:extLst>
      <p:ext uri="{BB962C8B-B14F-4D97-AF65-F5344CB8AC3E}">
        <p14:creationId xmlns:p14="http://schemas.microsoft.com/office/powerpoint/2010/main" val="263412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European Union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899116-7174-4A13-B83C-39790B0B2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159" y="1672191"/>
            <a:ext cx="6592481" cy="4394988"/>
          </a:xfrm>
        </p:spPr>
      </p:pic>
    </p:spTree>
    <p:extLst>
      <p:ext uri="{BB962C8B-B14F-4D97-AF65-F5344CB8AC3E}">
        <p14:creationId xmlns:p14="http://schemas.microsoft.com/office/powerpoint/2010/main" val="35792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Comparable Countries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FE61B-407E-4BAD-93C0-827A876EE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1966566"/>
            <a:ext cx="5743645" cy="3765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2988F7-BAE5-4D2A-9C88-42AD2E63F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551" y="1966566"/>
            <a:ext cx="5317122" cy="364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3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Difference in Differences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C927CD-5FA5-4A5F-99FD-29AAF2F9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037" y="1690253"/>
            <a:ext cx="5470725" cy="41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5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Global Temperature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Average Land Temperature (Celsius)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Uncertainty in Average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Uncertainty in Max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Average Land and Sea Temperature (Celsius)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Uncertainty in Average Land and Sea Temperature</a:t>
            </a:r>
          </a:p>
        </p:txBody>
      </p:sp>
    </p:spTree>
    <p:extLst>
      <p:ext uri="{BB962C8B-B14F-4D97-AF65-F5344CB8AC3E}">
        <p14:creationId xmlns:p14="http://schemas.microsoft.com/office/powerpoint/2010/main" val="373899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High Income vs EU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6A6E3-4CDC-400D-A2F5-346A22849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14" y="1784996"/>
            <a:ext cx="5333986" cy="3811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91EBC4-3987-4D24-9639-893BA560C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418" y="1784996"/>
            <a:ext cx="5333986" cy="381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0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HIC vs EU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Percent Change from 2004 - 2014</a:t>
            </a:r>
          </a:p>
          <a:p>
            <a:r>
              <a:rPr lang="en-US" dirty="0"/>
              <a:t>-4.8% Change for High Income Countries</a:t>
            </a:r>
          </a:p>
          <a:p>
            <a:r>
              <a:rPr lang="en-US" dirty="0"/>
              <a:t>+1.6% Change for HIC – EU</a:t>
            </a:r>
          </a:p>
          <a:p>
            <a:r>
              <a:rPr lang="en-US" dirty="0"/>
              <a:t>-25.12% Change for the EU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Numbers 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2956-8E7D-427F-BA74-AD5D26D7A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862" y="1749205"/>
            <a:ext cx="5386452" cy="38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3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HIC vs EU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Numbers Story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AC9D2D-CEFF-40EC-93A4-D27FDC259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727" y="1545072"/>
            <a:ext cx="6307249" cy="4440303"/>
          </a:xfrm>
        </p:spPr>
      </p:pic>
    </p:spTree>
    <p:extLst>
      <p:ext uri="{BB962C8B-B14F-4D97-AF65-F5344CB8AC3E}">
        <p14:creationId xmlns:p14="http://schemas.microsoft.com/office/powerpoint/2010/main" val="192059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112910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World-map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1948</a:t>
            </a:r>
          </a:p>
        </p:txBody>
      </p:sp>
      <p:pic>
        <p:nvPicPr>
          <p:cNvPr id="7" name="Content Placeholder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C43ADD34-3536-554B-B2C4-3CB5ABB86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611" t="20595" r="13823" b="16067"/>
          <a:stretch/>
        </p:blipFill>
        <p:spPr>
          <a:xfrm>
            <a:off x="1168490" y="1791347"/>
            <a:ext cx="8635820" cy="4380853"/>
          </a:xfrm>
        </p:spPr>
      </p:pic>
    </p:spTree>
    <p:extLst>
      <p:ext uri="{BB962C8B-B14F-4D97-AF65-F5344CB8AC3E}">
        <p14:creationId xmlns:p14="http://schemas.microsoft.com/office/powerpoint/2010/main" val="235488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World-map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2013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3ADD34-3536-554B-B2C4-3CB5ABB86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607" t="19885" r="13429" b="16834"/>
          <a:stretch/>
        </p:blipFill>
        <p:spPr>
          <a:xfrm>
            <a:off x="1176617" y="1784996"/>
            <a:ext cx="8619565" cy="4344783"/>
          </a:xfrm>
        </p:spPr>
      </p:pic>
    </p:spTree>
    <p:extLst>
      <p:ext uri="{BB962C8B-B14F-4D97-AF65-F5344CB8AC3E}">
        <p14:creationId xmlns:p14="http://schemas.microsoft.com/office/powerpoint/2010/main" val="109587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Understood the </a:t>
            </a:r>
            <a:r>
              <a:rPr lang="en-US" b="1" dirty="0"/>
              <a:t>extraordinary complications</a:t>
            </a:r>
            <a:r>
              <a:rPr lang="en-US" dirty="0"/>
              <a:t> involved in aggregating and working on </a:t>
            </a:r>
            <a:r>
              <a:rPr lang="en-US" i="1" u="sng" dirty="0"/>
              <a:t>datasets from multiple sources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Spent </a:t>
            </a:r>
            <a:r>
              <a:rPr lang="en-US" b="1" u="sng" dirty="0"/>
              <a:t>multiple weeks</a:t>
            </a:r>
            <a:r>
              <a:rPr lang="en-US" dirty="0"/>
              <a:t> on finding / exploring and (ultimately) discarding multiple datasets related to </a:t>
            </a:r>
            <a:r>
              <a:rPr lang="en-US" i="1" dirty="0"/>
              <a:t>climate-change</a:t>
            </a:r>
            <a:r>
              <a:rPr lang="en-US" dirty="0"/>
              <a:t> from a number of online sources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More clarity on how to collect </a:t>
            </a:r>
            <a:r>
              <a:rPr lang="en-US" b="1" dirty="0"/>
              <a:t>quality data</a:t>
            </a:r>
            <a:r>
              <a:rPr lang="en-US" dirty="0"/>
              <a:t> when working with </a:t>
            </a:r>
            <a:r>
              <a:rPr lang="en-US" i="1" u="sng" dirty="0"/>
              <a:t>time-series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dirty="0"/>
              <a:t>More finely tuned data -&gt; better forecasting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a number of algorithms from this course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understanding of the nuances involved in using these algorithms for answering </a:t>
            </a:r>
            <a:r>
              <a:rPr lang="en-US" i="1" u="sng" dirty="0"/>
              <a:t>practical questions</a:t>
            </a:r>
            <a:endParaRPr lang="en-US" u="sng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EECS-731</a:t>
            </a:r>
          </a:p>
        </p:txBody>
      </p:sp>
    </p:spTree>
    <p:extLst>
      <p:ext uri="{BB962C8B-B14F-4D97-AF65-F5344CB8AC3E}">
        <p14:creationId xmlns:p14="http://schemas.microsoft.com/office/powerpoint/2010/main" val="8340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</a:t>
            </a:r>
          </a:p>
        </p:txBody>
      </p:sp>
      <p:pic>
        <p:nvPicPr>
          <p:cNvPr id="6" name="Content Placeholder 5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51D2787D-5806-074B-8AED-3139DEBAB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2232434"/>
            <a:ext cx="9947275" cy="3436119"/>
          </a:xfr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A00EBD0-C909-424E-B2B2-A539F9FF7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Global Temperature</a:t>
            </a:r>
          </a:p>
        </p:txBody>
      </p:sp>
    </p:spTree>
    <p:extLst>
      <p:ext uri="{BB962C8B-B14F-4D97-AF65-F5344CB8AC3E}">
        <p14:creationId xmlns:p14="http://schemas.microsoft.com/office/powerpoint/2010/main" val="331475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 (Last Century)</a:t>
            </a:r>
          </a:p>
        </p:txBody>
      </p:sp>
      <p:pic>
        <p:nvPicPr>
          <p:cNvPr id="7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2269015"/>
            <a:ext cx="9947275" cy="3362957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Global Temperature</a:t>
            </a:r>
          </a:p>
        </p:txBody>
      </p:sp>
    </p:spTree>
    <p:extLst>
      <p:ext uri="{BB962C8B-B14F-4D97-AF65-F5344CB8AC3E}">
        <p14:creationId xmlns:p14="http://schemas.microsoft.com/office/powerpoint/2010/main" val="4412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Entity (Country 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(Country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Annual CO</a:t>
            </a:r>
            <a:r>
              <a:rPr lang="en-US" b="1" baseline="-25000" dirty="0"/>
              <a:t>2</a:t>
            </a:r>
            <a:r>
              <a:rPr lang="en-US" b="1" dirty="0"/>
              <a:t> Emission (Million Tonnes)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Strategy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 values on a per-year basis across all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6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4805693B4C294FA838FA40156D503D" ma:contentTypeVersion="2" ma:contentTypeDescription="Create a new document." ma:contentTypeScope="" ma:versionID="1c262eaaaa95821bd78b4b92c8e81883">
  <xsd:schema xmlns:xsd="http://www.w3.org/2001/XMLSchema" xmlns:xs="http://www.w3.org/2001/XMLSchema" xmlns:p="http://schemas.microsoft.com/office/2006/metadata/properties" xmlns:ns2="cd04c03b-21da-4ee4-94bd-581c2ac9535f" targetNamespace="http://schemas.microsoft.com/office/2006/metadata/properties" ma:root="true" ma:fieldsID="d16d4ed663c3ebc99402e9ddc37cdb53" ns2:_="">
    <xsd:import namespace="cd04c03b-21da-4ee4-94bd-581c2ac953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4c03b-21da-4ee4-94bd-581c2ac953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E65828B0-EDD3-43B2-BD9B-A9E22659CB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04c03b-21da-4ee4-94bd-581c2ac953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88E22E-2A4B-4FB1-9848-BF16E7DBE74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82565</TotalTime>
  <Words>1192</Words>
  <Application>Microsoft Macintosh PowerPoint</Application>
  <PresentationFormat>Custom</PresentationFormat>
  <Paragraphs>347</Paragraphs>
  <Slides>66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Century Gothic</vt:lpstr>
      <vt:lpstr>Helvetica Neue</vt:lpstr>
      <vt:lpstr>Trebuchet MS</vt:lpstr>
      <vt:lpstr>Wingdings</vt:lpstr>
      <vt:lpstr>Title &amp; Bullet</vt:lpstr>
      <vt:lpstr>EECS-731 Understanding climate change with data-science</vt:lpstr>
      <vt:lpstr>Introduction</vt:lpstr>
      <vt:lpstr>Introduction</vt:lpstr>
      <vt:lpstr>Work-Flow</vt:lpstr>
      <vt:lpstr>Data Exploration</vt:lpstr>
      <vt:lpstr> Global Temperature</vt:lpstr>
      <vt:lpstr> Global Temperature</vt:lpstr>
      <vt:lpstr> Global Temperature</vt:lpstr>
      <vt:lpstr>CO2 Emission</vt:lpstr>
      <vt:lpstr>CO2 Emission</vt:lpstr>
      <vt:lpstr>Sea-Level rise</vt:lpstr>
      <vt:lpstr>Sea-Level rise</vt:lpstr>
      <vt:lpstr>Fossil Fuels</vt:lpstr>
      <vt:lpstr>Fossil fuels</vt:lpstr>
      <vt:lpstr>Merged dataset</vt:lpstr>
      <vt:lpstr>Clustering</vt:lpstr>
      <vt:lpstr>Merged Dataset: Clustering</vt:lpstr>
      <vt:lpstr>Clustering: Temperature values</vt:lpstr>
      <vt:lpstr>Clustering: Temperature values</vt:lpstr>
      <vt:lpstr>Clustering: Temperature values</vt:lpstr>
      <vt:lpstr>Clustering: Features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Classification</vt:lpstr>
      <vt:lpstr>Classification</vt:lpstr>
      <vt:lpstr>Pre-processing</vt:lpstr>
      <vt:lpstr>Feature Analysis</vt:lpstr>
      <vt:lpstr>Classification</vt:lpstr>
      <vt:lpstr>Classification</vt:lpstr>
      <vt:lpstr>Anomaly Detection</vt:lpstr>
      <vt:lpstr>Anomaly detection</vt:lpstr>
      <vt:lpstr>Anomaly plots</vt:lpstr>
      <vt:lpstr>Anomaly plots</vt:lpstr>
      <vt:lpstr>Anomaly detection</vt:lpstr>
      <vt:lpstr>Natural Disasters</vt:lpstr>
      <vt:lpstr>Natural Disasters</vt:lpstr>
      <vt:lpstr>Natural disasters</vt:lpstr>
      <vt:lpstr>Natural disasters</vt:lpstr>
      <vt:lpstr>PowerPoint Presentation</vt:lpstr>
      <vt:lpstr>Natural disasters</vt:lpstr>
      <vt:lpstr>Natural disasters</vt:lpstr>
      <vt:lpstr>Natural disasters</vt:lpstr>
      <vt:lpstr>Natural disasters</vt:lpstr>
      <vt:lpstr>Natural disasters</vt:lpstr>
      <vt:lpstr>Statistical Analysis</vt:lpstr>
      <vt:lpstr>Global Emissions</vt:lpstr>
      <vt:lpstr>Global Emissions</vt:lpstr>
      <vt:lpstr>Post Carbon Taxes</vt:lpstr>
      <vt:lpstr>Post carbon Taxes</vt:lpstr>
      <vt:lpstr>Post Carbon Taxes</vt:lpstr>
      <vt:lpstr>Post Carbon Taxes</vt:lpstr>
      <vt:lpstr>Comparable Countries </vt:lpstr>
      <vt:lpstr>Statistical Analysis</vt:lpstr>
      <vt:lpstr>Statistical Analysis</vt:lpstr>
      <vt:lpstr>HIC vs EU</vt:lpstr>
      <vt:lpstr>HIC vs EU</vt:lpstr>
      <vt:lpstr>Learning outcomes</vt:lpstr>
      <vt:lpstr>World-map</vt:lpstr>
      <vt:lpstr>World-map</vt:lpstr>
      <vt:lpstr>Learning outcomes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Ali, Waqar</cp:lastModifiedBy>
  <cp:revision>3554</cp:revision>
  <dcterms:created xsi:type="dcterms:W3CDTF">2008-01-24T03:11:41Z</dcterms:created>
  <dcterms:modified xsi:type="dcterms:W3CDTF">2018-12-10T22:17:13Z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0x0101005D4805693B4C294FA838FA40156D503D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